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57" r:id="rId4"/>
    <p:sldId id="258" r:id="rId5"/>
    <p:sldId id="259" r:id="rId6"/>
    <p:sldId id="260" r:id="rId7"/>
    <p:sldId id="262" r:id="rId8"/>
    <p:sldId id="261" r:id="rId9"/>
    <p:sldId id="263" r:id="rId10"/>
    <p:sldId id="264" r:id="rId11"/>
    <p:sldId id="265" r:id="rId12"/>
    <p:sldId id="266" r:id="rId13"/>
    <p:sldId id="267" r:id="rId14"/>
    <p:sldId id="268" r:id="rId15"/>
    <p:sldId id="269" r:id="rId16"/>
    <p:sldId id="272"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46C6F6-21C3-4CCB-A4CD-3633D4F2ACC5}" v="62" dt="2020-03-24T19:00:58.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913" autoAdjust="0"/>
  </p:normalViewPr>
  <p:slideViewPr>
    <p:cSldViewPr snapToGrid="0">
      <p:cViewPr varScale="1">
        <p:scale>
          <a:sx n="52" d="100"/>
          <a:sy n="52" d="100"/>
        </p:scale>
        <p:origin x="14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telle Richards" userId="e0eb4f6590bf0467" providerId="LiveId" clId="{EC46C6F6-21C3-4CCB-A4CD-3633D4F2ACC5}"/>
    <pc:docChg chg="custSel modSld">
      <pc:chgData name="Shantelle Richards" userId="e0eb4f6590bf0467" providerId="LiveId" clId="{EC46C6F6-21C3-4CCB-A4CD-3633D4F2ACC5}" dt="2020-03-24T19:00:58.165" v="64" actId="20577"/>
      <pc:docMkLst>
        <pc:docMk/>
      </pc:docMkLst>
      <pc:sldChg chg="modSp mod">
        <pc:chgData name="Shantelle Richards" userId="e0eb4f6590bf0467" providerId="LiveId" clId="{EC46C6F6-21C3-4CCB-A4CD-3633D4F2ACC5}" dt="2020-03-24T19:00:58.165" v="64" actId="20577"/>
        <pc:sldMkLst>
          <pc:docMk/>
          <pc:sldMk cId="1967628170" sldId="272"/>
        </pc:sldMkLst>
        <pc:spChg chg="mod">
          <ac:chgData name="Shantelle Richards" userId="e0eb4f6590bf0467" providerId="LiveId" clId="{EC46C6F6-21C3-4CCB-A4CD-3633D4F2ACC5}" dt="2020-03-24T19:00:58.165" v="64" actId="20577"/>
          <ac:spMkLst>
            <pc:docMk/>
            <pc:sldMk cId="1967628170" sldId="272"/>
            <ac:spMk id="3" creationId="{41089740-003F-41C2-9156-A395FBB2250D}"/>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4DF0BD-81FD-427B-9279-49FF3E19513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DA379E1-965B-49E3-A732-B52F61CB0256}">
      <dgm:prSet/>
      <dgm:spPr/>
      <dgm:t>
        <a:bodyPr/>
        <a:lstStyle/>
        <a:p>
          <a:r>
            <a:rPr lang="en-US"/>
            <a:t>Finfish (salmon)</a:t>
          </a:r>
        </a:p>
      </dgm:t>
    </dgm:pt>
    <dgm:pt modelId="{77942821-DC16-4AD2-9D74-33EB23F96090}" type="parTrans" cxnId="{4A430255-EB94-4041-B130-253B8F1E0A7D}">
      <dgm:prSet/>
      <dgm:spPr/>
      <dgm:t>
        <a:bodyPr/>
        <a:lstStyle/>
        <a:p>
          <a:endParaRPr lang="en-US"/>
        </a:p>
      </dgm:t>
    </dgm:pt>
    <dgm:pt modelId="{57A12B5F-1742-48C8-B4B1-287C53EB9502}" type="sibTrans" cxnId="{4A430255-EB94-4041-B130-253B8F1E0A7D}">
      <dgm:prSet/>
      <dgm:spPr/>
      <dgm:t>
        <a:bodyPr/>
        <a:lstStyle/>
        <a:p>
          <a:endParaRPr lang="en-US"/>
        </a:p>
      </dgm:t>
    </dgm:pt>
    <dgm:pt modelId="{A851B2B0-9224-4CD5-AA86-CDCEC75CE211}">
      <dgm:prSet/>
      <dgm:spPr/>
      <dgm:t>
        <a:bodyPr/>
        <a:lstStyle/>
        <a:p>
          <a:r>
            <a:rPr lang="en-US"/>
            <a:t>Mollusks (snails)</a:t>
          </a:r>
        </a:p>
      </dgm:t>
    </dgm:pt>
    <dgm:pt modelId="{0B0CEF75-82F7-48FD-AA29-E755E6794172}" type="parTrans" cxnId="{EC9E0A1D-BE63-43BE-8FEA-9537463232DE}">
      <dgm:prSet/>
      <dgm:spPr/>
      <dgm:t>
        <a:bodyPr/>
        <a:lstStyle/>
        <a:p>
          <a:endParaRPr lang="en-US"/>
        </a:p>
      </dgm:t>
    </dgm:pt>
    <dgm:pt modelId="{B339667C-A5BE-4B04-8B1F-5861692F0B4E}" type="sibTrans" cxnId="{EC9E0A1D-BE63-43BE-8FEA-9537463232DE}">
      <dgm:prSet/>
      <dgm:spPr/>
      <dgm:t>
        <a:bodyPr/>
        <a:lstStyle/>
        <a:p>
          <a:endParaRPr lang="en-US"/>
        </a:p>
      </dgm:t>
    </dgm:pt>
    <dgm:pt modelId="{2DBC8C52-3EC6-42C3-8BFA-87092AD1FCBC}">
      <dgm:prSet/>
      <dgm:spPr/>
      <dgm:t>
        <a:bodyPr/>
        <a:lstStyle/>
        <a:p>
          <a:r>
            <a:rPr lang="en-US"/>
            <a:t>Crustaceans (shrimp)</a:t>
          </a:r>
        </a:p>
      </dgm:t>
    </dgm:pt>
    <dgm:pt modelId="{4A0F5CBC-E00E-4A3D-94F5-D7523D385230}" type="parTrans" cxnId="{F9C0CD1F-AE75-4670-BE7C-DDBC51069C98}">
      <dgm:prSet/>
      <dgm:spPr/>
      <dgm:t>
        <a:bodyPr/>
        <a:lstStyle/>
        <a:p>
          <a:endParaRPr lang="en-US"/>
        </a:p>
      </dgm:t>
    </dgm:pt>
    <dgm:pt modelId="{BBD03F1F-1770-43FB-9E82-EAE9AAF06A29}" type="sibTrans" cxnId="{F9C0CD1F-AE75-4670-BE7C-DDBC51069C98}">
      <dgm:prSet/>
      <dgm:spPr/>
      <dgm:t>
        <a:bodyPr/>
        <a:lstStyle/>
        <a:p>
          <a:endParaRPr lang="en-US"/>
        </a:p>
      </dgm:t>
    </dgm:pt>
    <dgm:pt modelId="{B26CF970-52CE-4393-AC39-7DCBDF10BFB7}" type="pres">
      <dgm:prSet presAssocID="{C64DF0BD-81FD-427B-9279-49FF3E19513B}" presName="root" presStyleCnt="0">
        <dgm:presLayoutVars>
          <dgm:dir/>
          <dgm:resizeHandles val="exact"/>
        </dgm:presLayoutVars>
      </dgm:prSet>
      <dgm:spPr/>
    </dgm:pt>
    <dgm:pt modelId="{E41A8806-E9E7-486D-A7B0-EDDA11031EC5}" type="pres">
      <dgm:prSet presAssocID="{2DA379E1-965B-49E3-A732-B52F61CB0256}" presName="compNode" presStyleCnt="0"/>
      <dgm:spPr/>
    </dgm:pt>
    <dgm:pt modelId="{9C267687-F7DE-4640-9F93-D92133D83439}" type="pres">
      <dgm:prSet presAssocID="{2DA379E1-965B-49E3-A732-B52F61CB0256}" presName="bgRect" presStyleLbl="bgShp" presStyleIdx="0" presStyleCnt="3"/>
      <dgm:spPr/>
    </dgm:pt>
    <dgm:pt modelId="{985A43A6-045D-4E43-B014-24751CC42F11}" type="pres">
      <dgm:prSet presAssocID="{2DA379E1-965B-49E3-A732-B52F61CB02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sh"/>
        </a:ext>
      </dgm:extLst>
    </dgm:pt>
    <dgm:pt modelId="{B2610A05-C9EF-473E-98E8-EE73355EB40B}" type="pres">
      <dgm:prSet presAssocID="{2DA379E1-965B-49E3-A732-B52F61CB0256}" presName="spaceRect" presStyleCnt="0"/>
      <dgm:spPr/>
    </dgm:pt>
    <dgm:pt modelId="{23B6FF9A-49B1-49A6-B813-F82A72E2956C}" type="pres">
      <dgm:prSet presAssocID="{2DA379E1-965B-49E3-A732-B52F61CB0256}" presName="parTx" presStyleLbl="revTx" presStyleIdx="0" presStyleCnt="3">
        <dgm:presLayoutVars>
          <dgm:chMax val="0"/>
          <dgm:chPref val="0"/>
        </dgm:presLayoutVars>
      </dgm:prSet>
      <dgm:spPr/>
    </dgm:pt>
    <dgm:pt modelId="{BD3DF290-94FA-4D87-873D-7B324056F510}" type="pres">
      <dgm:prSet presAssocID="{57A12B5F-1742-48C8-B4B1-287C53EB9502}" presName="sibTrans" presStyleCnt="0"/>
      <dgm:spPr/>
    </dgm:pt>
    <dgm:pt modelId="{BA37EE9D-49EC-4E42-9FB5-B28565E2753F}" type="pres">
      <dgm:prSet presAssocID="{A851B2B0-9224-4CD5-AA86-CDCEC75CE211}" presName="compNode" presStyleCnt="0"/>
      <dgm:spPr/>
    </dgm:pt>
    <dgm:pt modelId="{55FFDB63-1770-47E6-A324-8D17CF9F02BA}" type="pres">
      <dgm:prSet presAssocID="{A851B2B0-9224-4CD5-AA86-CDCEC75CE211}" presName="bgRect" presStyleLbl="bgShp" presStyleIdx="1" presStyleCnt="3"/>
      <dgm:spPr/>
    </dgm:pt>
    <dgm:pt modelId="{A396BBA5-181D-4B1D-A93A-3DA8A36C42E5}" type="pres">
      <dgm:prSet presAssocID="{A851B2B0-9224-4CD5-AA86-CDCEC75CE21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hell"/>
        </a:ext>
      </dgm:extLst>
    </dgm:pt>
    <dgm:pt modelId="{207EAB38-4DB6-4EAA-8A85-76176C4C5467}" type="pres">
      <dgm:prSet presAssocID="{A851B2B0-9224-4CD5-AA86-CDCEC75CE211}" presName="spaceRect" presStyleCnt="0"/>
      <dgm:spPr/>
    </dgm:pt>
    <dgm:pt modelId="{354E9731-D817-43AE-A192-044ADF09B049}" type="pres">
      <dgm:prSet presAssocID="{A851B2B0-9224-4CD5-AA86-CDCEC75CE211}" presName="parTx" presStyleLbl="revTx" presStyleIdx="1" presStyleCnt="3">
        <dgm:presLayoutVars>
          <dgm:chMax val="0"/>
          <dgm:chPref val="0"/>
        </dgm:presLayoutVars>
      </dgm:prSet>
      <dgm:spPr/>
    </dgm:pt>
    <dgm:pt modelId="{22439F5F-A7DD-4ED7-8E16-275FD2181511}" type="pres">
      <dgm:prSet presAssocID="{B339667C-A5BE-4B04-8B1F-5861692F0B4E}" presName="sibTrans" presStyleCnt="0"/>
      <dgm:spPr/>
    </dgm:pt>
    <dgm:pt modelId="{1CB6B8F4-B3B6-484A-B0BA-74B6F4C33C69}" type="pres">
      <dgm:prSet presAssocID="{2DBC8C52-3EC6-42C3-8BFA-87092AD1FCBC}" presName="compNode" presStyleCnt="0"/>
      <dgm:spPr/>
    </dgm:pt>
    <dgm:pt modelId="{9ACFEF42-9A88-4795-B45A-575A262996A0}" type="pres">
      <dgm:prSet presAssocID="{2DBC8C52-3EC6-42C3-8BFA-87092AD1FCBC}" presName="bgRect" presStyleLbl="bgShp" presStyleIdx="2" presStyleCnt="3"/>
      <dgm:spPr/>
    </dgm:pt>
    <dgm:pt modelId="{0FF1A7AC-6671-463E-AAEF-6BD3DBCABDAB}" type="pres">
      <dgm:prSet presAssocID="{2DBC8C52-3EC6-42C3-8BFA-87092AD1FC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ab"/>
        </a:ext>
      </dgm:extLst>
    </dgm:pt>
    <dgm:pt modelId="{FA7081E7-A37C-466B-8078-7B5699B9A3C5}" type="pres">
      <dgm:prSet presAssocID="{2DBC8C52-3EC6-42C3-8BFA-87092AD1FCBC}" presName="spaceRect" presStyleCnt="0"/>
      <dgm:spPr/>
    </dgm:pt>
    <dgm:pt modelId="{40221EB9-BB51-41C8-A5DF-04815EA89734}" type="pres">
      <dgm:prSet presAssocID="{2DBC8C52-3EC6-42C3-8BFA-87092AD1FCBC}" presName="parTx" presStyleLbl="revTx" presStyleIdx="2" presStyleCnt="3">
        <dgm:presLayoutVars>
          <dgm:chMax val="0"/>
          <dgm:chPref val="0"/>
        </dgm:presLayoutVars>
      </dgm:prSet>
      <dgm:spPr/>
    </dgm:pt>
  </dgm:ptLst>
  <dgm:cxnLst>
    <dgm:cxn modelId="{EC9E0A1D-BE63-43BE-8FEA-9537463232DE}" srcId="{C64DF0BD-81FD-427B-9279-49FF3E19513B}" destId="{A851B2B0-9224-4CD5-AA86-CDCEC75CE211}" srcOrd="1" destOrd="0" parTransId="{0B0CEF75-82F7-48FD-AA29-E755E6794172}" sibTransId="{B339667C-A5BE-4B04-8B1F-5861692F0B4E}"/>
    <dgm:cxn modelId="{F9C0CD1F-AE75-4670-BE7C-DDBC51069C98}" srcId="{C64DF0BD-81FD-427B-9279-49FF3E19513B}" destId="{2DBC8C52-3EC6-42C3-8BFA-87092AD1FCBC}" srcOrd="2" destOrd="0" parTransId="{4A0F5CBC-E00E-4A3D-94F5-D7523D385230}" sibTransId="{BBD03F1F-1770-43FB-9E82-EAE9AAF06A29}"/>
    <dgm:cxn modelId="{A5DCEB72-B870-4E1F-BE0C-A7566F4F112A}" type="presOf" srcId="{2DBC8C52-3EC6-42C3-8BFA-87092AD1FCBC}" destId="{40221EB9-BB51-41C8-A5DF-04815EA89734}" srcOrd="0" destOrd="0" presId="urn:microsoft.com/office/officeart/2018/2/layout/IconVerticalSolidList"/>
    <dgm:cxn modelId="{4A430255-EB94-4041-B130-253B8F1E0A7D}" srcId="{C64DF0BD-81FD-427B-9279-49FF3E19513B}" destId="{2DA379E1-965B-49E3-A732-B52F61CB0256}" srcOrd="0" destOrd="0" parTransId="{77942821-DC16-4AD2-9D74-33EB23F96090}" sibTransId="{57A12B5F-1742-48C8-B4B1-287C53EB9502}"/>
    <dgm:cxn modelId="{47FE6A56-9B54-4026-9CEF-A52DB29098F2}" type="presOf" srcId="{C64DF0BD-81FD-427B-9279-49FF3E19513B}" destId="{B26CF970-52CE-4393-AC39-7DCBDF10BFB7}" srcOrd="0" destOrd="0" presId="urn:microsoft.com/office/officeart/2018/2/layout/IconVerticalSolidList"/>
    <dgm:cxn modelId="{481B3183-BE1B-488E-8E37-4F91D31A4133}" type="presOf" srcId="{2DA379E1-965B-49E3-A732-B52F61CB0256}" destId="{23B6FF9A-49B1-49A6-B813-F82A72E2956C}" srcOrd="0" destOrd="0" presId="urn:microsoft.com/office/officeart/2018/2/layout/IconVerticalSolidList"/>
    <dgm:cxn modelId="{DD2AB7E0-8F99-42D5-A70C-C5995F1105C6}" type="presOf" srcId="{A851B2B0-9224-4CD5-AA86-CDCEC75CE211}" destId="{354E9731-D817-43AE-A192-044ADF09B049}" srcOrd="0" destOrd="0" presId="urn:microsoft.com/office/officeart/2018/2/layout/IconVerticalSolidList"/>
    <dgm:cxn modelId="{CBC26F3A-7A35-42F0-9128-D3E526CE562A}" type="presParOf" srcId="{B26CF970-52CE-4393-AC39-7DCBDF10BFB7}" destId="{E41A8806-E9E7-486D-A7B0-EDDA11031EC5}" srcOrd="0" destOrd="0" presId="urn:microsoft.com/office/officeart/2018/2/layout/IconVerticalSolidList"/>
    <dgm:cxn modelId="{D4F77A54-AEEC-4FE2-9D12-004F7D6EB050}" type="presParOf" srcId="{E41A8806-E9E7-486D-A7B0-EDDA11031EC5}" destId="{9C267687-F7DE-4640-9F93-D92133D83439}" srcOrd="0" destOrd="0" presId="urn:microsoft.com/office/officeart/2018/2/layout/IconVerticalSolidList"/>
    <dgm:cxn modelId="{6C134FAC-D55F-4A99-AF32-FFB74D991CE2}" type="presParOf" srcId="{E41A8806-E9E7-486D-A7B0-EDDA11031EC5}" destId="{985A43A6-045D-4E43-B014-24751CC42F11}" srcOrd="1" destOrd="0" presId="urn:microsoft.com/office/officeart/2018/2/layout/IconVerticalSolidList"/>
    <dgm:cxn modelId="{712948A1-E039-4559-8D14-E8D1A2D33244}" type="presParOf" srcId="{E41A8806-E9E7-486D-A7B0-EDDA11031EC5}" destId="{B2610A05-C9EF-473E-98E8-EE73355EB40B}" srcOrd="2" destOrd="0" presId="urn:microsoft.com/office/officeart/2018/2/layout/IconVerticalSolidList"/>
    <dgm:cxn modelId="{FF1E0802-2EE0-4152-B7A4-9E30FB3F7EBE}" type="presParOf" srcId="{E41A8806-E9E7-486D-A7B0-EDDA11031EC5}" destId="{23B6FF9A-49B1-49A6-B813-F82A72E2956C}" srcOrd="3" destOrd="0" presId="urn:microsoft.com/office/officeart/2018/2/layout/IconVerticalSolidList"/>
    <dgm:cxn modelId="{DB8181B1-3940-46A2-8440-F138038A0D64}" type="presParOf" srcId="{B26CF970-52CE-4393-AC39-7DCBDF10BFB7}" destId="{BD3DF290-94FA-4D87-873D-7B324056F510}" srcOrd="1" destOrd="0" presId="urn:microsoft.com/office/officeart/2018/2/layout/IconVerticalSolidList"/>
    <dgm:cxn modelId="{7CA067CA-3FF3-4195-BAC4-34C1BB8C686F}" type="presParOf" srcId="{B26CF970-52CE-4393-AC39-7DCBDF10BFB7}" destId="{BA37EE9D-49EC-4E42-9FB5-B28565E2753F}" srcOrd="2" destOrd="0" presId="urn:microsoft.com/office/officeart/2018/2/layout/IconVerticalSolidList"/>
    <dgm:cxn modelId="{AE641C52-A424-4423-90E9-6442D0D18371}" type="presParOf" srcId="{BA37EE9D-49EC-4E42-9FB5-B28565E2753F}" destId="{55FFDB63-1770-47E6-A324-8D17CF9F02BA}" srcOrd="0" destOrd="0" presId="urn:microsoft.com/office/officeart/2018/2/layout/IconVerticalSolidList"/>
    <dgm:cxn modelId="{2289023E-88E7-4C84-82A5-49AE798BBB94}" type="presParOf" srcId="{BA37EE9D-49EC-4E42-9FB5-B28565E2753F}" destId="{A396BBA5-181D-4B1D-A93A-3DA8A36C42E5}" srcOrd="1" destOrd="0" presId="urn:microsoft.com/office/officeart/2018/2/layout/IconVerticalSolidList"/>
    <dgm:cxn modelId="{14E8F92D-3883-4CD4-A995-CA99CA9CB468}" type="presParOf" srcId="{BA37EE9D-49EC-4E42-9FB5-B28565E2753F}" destId="{207EAB38-4DB6-4EAA-8A85-76176C4C5467}" srcOrd="2" destOrd="0" presId="urn:microsoft.com/office/officeart/2018/2/layout/IconVerticalSolidList"/>
    <dgm:cxn modelId="{A3ED9D1E-FA28-4071-994A-ADA6CF081BFA}" type="presParOf" srcId="{BA37EE9D-49EC-4E42-9FB5-B28565E2753F}" destId="{354E9731-D817-43AE-A192-044ADF09B049}" srcOrd="3" destOrd="0" presId="urn:microsoft.com/office/officeart/2018/2/layout/IconVerticalSolidList"/>
    <dgm:cxn modelId="{0832CC97-E95D-49C2-86F0-66F0B5056BEA}" type="presParOf" srcId="{B26CF970-52CE-4393-AC39-7DCBDF10BFB7}" destId="{22439F5F-A7DD-4ED7-8E16-275FD2181511}" srcOrd="3" destOrd="0" presId="urn:microsoft.com/office/officeart/2018/2/layout/IconVerticalSolidList"/>
    <dgm:cxn modelId="{A72A1001-7D58-4698-84E2-75B486151F08}" type="presParOf" srcId="{B26CF970-52CE-4393-AC39-7DCBDF10BFB7}" destId="{1CB6B8F4-B3B6-484A-B0BA-74B6F4C33C69}" srcOrd="4" destOrd="0" presId="urn:microsoft.com/office/officeart/2018/2/layout/IconVerticalSolidList"/>
    <dgm:cxn modelId="{5C5296F8-1111-4343-95C5-5190C332DCD5}" type="presParOf" srcId="{1CB6B8F4-B3B6-484A-B0BA-74B6F4C33C69}" destId="{9ACFEF42-9A88-4795-B45A-575A262996A0}" srcOrd="0" destOrd="0" presId="urn:microsoft.com/office/officeart/2018/2/layout/IconVerticalSolidList"/>
    <dgm:cxn modelId="{69285479-1750-4453-8801-1E6C3990AB9E}" type="presParOf" srcId="{1CB6B8F4-B3B6-484A-B0BA-74B6F4C33C69}" destId="{0FF1A7AC-6671-463E-AAEF-6BD3DBCABDAB}" srcOrd="1" destOrd="0" presId="urn:microsoft.com/office/officeart/2018/2/layout/IconVerticalSolidList"/>
    <dgm:cxn modelId="{3BFA8B38-198B-4FF0-9DA2-3D9B1F63EA0B}" type="presParOf" srcId="{1CB6B8F4-B3B6-484A-B0BA-74B6F4C33C69}" destId="{FA7081E7-A37C-466B-8078-7B5699B9A3C5}" srcOrd="2" destOrd="0" presId="urn:microsoft.com/office/officeart/2018/2/layout/IconVerticalSolidList"/>
    <dgm:cxn modelId="{0A53D17E-29C4-4225-93EA-25DEFA54B2C3}" type="presParOf" srcId="{1CB6B8F4-B3B6-484A-B0BA-74B6F4C33C69}" destId="{40221EB9-BB51-41C8-A5DF-04815EA8973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773785-4D4C-446A-9352-AD31EA9301BB}"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041400ED-64D7-4A3C-94A9-58A31B688D47}">
      <dgm:prSet custT="1"/>
      <dgm:spPr/>
      <dgm:t>
        <a:bodyPr/>
        <a:lstStyle/>
        <a:p>
          <a:r>
            <a:rPr lang="en-US" sz="2400" dirty="0">
              <a:latin typeface="Comic Sans MS" panose="030F0702030302020204" pitchFamily="66" charset="0"/>
            </a:rPr>
            <a:t>MD/VA fishery est. 1950s</a:t>
          </a:r>
        </a:p>
      </dgm:t>
    </dgm:pt>
    <dgm:pt modelId="{9150CA03-3E70-4EC0-9D39-20C774142FC2}" type="parTrans" cxnId="{715C1F93-BBE6-4530-9518-A4F003FECF11}">
      <dgm:prSet/>
      <dgm:spPr/>
      <dgm:t>
        <a:bodyPr/>
        <a:lstStyle/>
        <a:p>
          <a:endParaRPr lang="en-US"/>
        </a:p>
      </dgm:t>
    </dgm:pt>
    <dgm:pt modelId="{0693FDE1-77BC-45A3-A3C3-2CFD4DFC3A82}" type="sibTrans" cxnId="{715C1F93-BBE6-4530-9518-A4F003FECF11}">
      <dgm:prSet/>
      <dgm:spPr/>
      <dgm:t>
        <a:bodyPr/>
        <a:lstStyle/>
        <a:p>
          <a:endParaRPr lang="en-US"/>
        </a:p>
      </dgm:t>
    </dgm:pt>
    <dgm:pt modelId="{BA5F075A-BDAC-469A-8E01-AB7C66372620}">
      <dgm:prSet custT="1"/>
      <dgm:spPr/>
      <dgm:t>
        <a:bodyPr/>
        <a:lstStyle/>
        <a:p>
          <a:r>
            <a:rPr lang="en-US" sz="2400" dirty="0">
              <a:latin typeface="Comic Sans MS" panose="030F0702030302020204" pitchFamily="66" charset="0"/>
            </a:rPr>
            <a:t>Declined since early 1970s due to overharvest</a:t>
          </a:r>
        </a:p>
      </dgm:t>
    </dgm:pt>
    <dgm:pt modelId="{0E9AB1EF-BB3C-4126-8666-0407FCF6812F}" type="parTrans" cxnId="{AFCE7AD0-CFC9-4BBB-B832-FB039122A642}">
      <dgm:prSet/>
      <dgm:spPr/>
      <dgm:t>
        <a:bodyPr/>
        <a:lstStyle/>
        <a:p>
          <a:endParaRPr lang="en-US"/>
        </a:p>
      </dgm:t>
    </dgm:pt>
    <dgm:pt modelId="{7607AD6A-DF11-4B40-A944-583AB378EA4E}" type="sibTrans" cxnId="{AFCE7AD0-CFC9-4BBB-B832-FB039122A642}">
      <dgm:prSet/>
      <dgm:spPr/>
      <dgm:t>
        <a:bodyPr/>
        <a:lstStyle/>
        <a:p>
          <a:endParaRPr lang="en-US"/>
        </a:p>
      </dgm:t>
    </dgm:pt>
    <dgm:pt modelId="{4F61FF0A-0222-4580-801C-6DFACC317F6C}">
      <dgm:prSet custT="1"/>
      <dgm:spPr/>
      <dgm:t>
        <a:bodyPr/>
        <a:lstStyle/>
        <a:p>
          <a:r>
            <a:rPr lang="en-US" sz="2400" dirty="0">
              <a:latin typeface="Comic Sans MS" panose="030F0702030302020204" pitchFamily="66" charset="0"/>
            </a:rPr>
            <a:t>Tropical Storm Agnes in 1972</a:t>
          </a:r>
        </a:p>
      </dgm:t>
    </dgm:pt>
    <dgm:pt modelId="{6CB4E5AE-0401-4CD7-B39F-E86BA7FB2235}" type="parTrans" cxnId="{E5327F1B-F6E3-4679-A7E3-1FC713ACC379}">
      <dgm:prSet/>
      <dgm:spPr/>
      <dgm:t>
        <a:bodyPr/>
        <a:lstStyle/>
        <a:p>
          <a:endParaRPr lang="en-US"/>
        </a:p>
      </dgm:t>
    </dgm:pt>
    <dgm:pt modelId="{67BD8E02-5E53-43AC-AC90-D85174CA7EAD}" type="sibTrans" cxnId="{E5327F1B-F6E3-4679-A7E3-1FC713ACC379}">
      <dgm:prSet/>
      <dgm:spPr/>
      <dgm:t>
        <a:bodyPr/>
        <a:lstStyle/>
        <a:p>
          <a:endParaRPr lang="en-US"/>
        </a:p>
      </dgm:t>
    </dgm:pt>
    <dgm:pt modelId="{41C735F7-CFC5-4D70-A3EB-C77FD5798417}">
      <dgm:prSet custT="1"/>
      <dgm:spPr/>
      <dgm:t>
        <a:bodyPr/>
        <a:lstStyle/>
        <a:p>
          <a:r>
            <a:rPr lang="en-US" sz="2400" dirty="0">
              <a:latin typeface="Comic Sans MS" panose="030F0702030302020204" pitchFamily="66" charset="0"/>
            </a:rPr>
            <a:t>Fishery no longer in VA, low harvests in MD</a:t>
          </a:r>
        </a:p>
      </dgm:t>
    </dgm:pt>
    <dgm:pt modelId="{9A921644-2207-4684-A90B-FEB448290C96}" type="parTrans" cxnId="{10BEF0C9-6AB6-4D09-AA7C-78842439E2BC}">
      <dgm:prSet/>
      <dgm:spPr/>
      <dgm:t>
        <a:bodyPr/>
        <a:lstStyle/>
        <a:p>
          <a:endParaRPr lang="en-US"/>
        </a:p>
      </dgm:t>
    </dgm:pt>
    <dgm:pt modelId="{BFA5E7F3-7136-4057-B53A-B9A98D6EBACB}" type="sibTrans" cxnId="{10BEF0C9-6AB6-4D09-AA7C-78842439E2BC}">
      <dgm:prSet/>
      <dgm:spPr/>
      <dgm:t>
        <a:bodyPr/>
        <a:lstStyle/>
        <a:p>
          <a:endParaRPr lang="en-US"/>
        </a:p>
      </dgm:t>
    </dgm:pt>
    <dgm:pt modelId="{A8323822-B3DA-4797-A2BB-649CF8FE33A8}">
      <dgm:prSet custT="1"/>
      <dgm:spPr/>
      <dgm:t>
        <a:bodyPr/>
        <a:lstStyle/>
        <a:p>
          <a:r>
            <a:rPr lang="en-US" sz="2400" dirty="0">
              <a:latin typeface="Comic Sans MS" panose="030F0702030302020204" pitchFamily="66" charset="0"/>
            </a:rPr>
            <a:t>High predation pressure: blue crab</a:t>
          </a:r>
        </a:p>
      </dgm:t>
    </dgm:pt>
    <dgm:pt modelId="{6CC2F649-D15E-4588-A82F-2543D090EBA1}" type="parTrans" cxnId="{257458D4-ADE1-4339-B5FF-8A6DB8838F58}">
      <dgm:prSet/>
      <dgm:spPr/>
      <dgm:t>
        <a:bodyPr/>
        <a:lstStyle/>
        <a:p>
          <a:endParaRPr lang="en-US"/>
        </a:p>
      </dgm:t>
    </dgm:pt>
    <dgm:pt modelId="{CF23ACDE-951B-4532-B3C3-F73EEE80B12F}" type="sibTrans" cxnId="{257458D4-ADE1-4339-B5FF-8A6DB8838F58}">
      <dgm:prSet/>
      <dgm:spPr/>
      <dgm:t>
        <a:bodyPr/>
        <a:lstStyle/>
        <a:p>
          <a:endParaRPr lang="en-US"/>
        </a:p>
      </dgm:t>
    </dgm:pt>
    <dgm:pt modelId="{03E808DB-0E59-49A6-B117-CA559EC153F9}" type="pres">
      <dgm:prSet presAssocID="{19773785-4D4C-446A-9352-AD31EA9301BB}" presName="linear" presStyleCnt="0">
        <dgm:presLayoutVars>
          <dgm:dir/>
          <dgm:animLvl val="lvl"/>
          <dgm:resizeHandles val="exact"/>
        </dgm:presLayoutVars>
      </dgm:prSet>
      <dgm:spPr/>
    </dgm:pt>
    <dgm:pt modelId="{AEC0987C-3AFA-4966-AF8F-C81712B098B0}" type="pres">
      <dgm:prSet presAssocID="{041400ED-64D7-4A3C-94A9-58A31B688D47}" presName="parentLin" presStyleCnt="0"/>
      <dgm:spPr/>
    </dgm:pt>
    <dgm:pt modelId="{03FA528A-2F74-4183-B83C-BA3C5DB79A1D}" type="pres">
      <dgm:prSet presAssocID="{041400ED-64D7-4A3C-94A9-58A31B688D47}" presName="parentLeftMargin" presStyleLbl="node1" presStyleIdx="0" presStyleCnt="3"/>
      <dgm:spPr/>
    </dgm:pt>
    <dgm:pt modelId="{341EB14E-9BD6-4F72-AFA8-C509B3300D31}" type="pres">
      <dgm:prSet presAssocID="{041400ED-64D7-4A3C-94A9-58A31B688D47}" presName="parentText" presStyleLbl="node1" presStyleIdx="0" presStyleCnt="3">
        <dgm:presLayoutVars>
          <dgm:chMax val="0"/>
          <dgm:bulletEnabled val="1"/>
        </dgm:presLayoutVars>
      </dgm:prSet>
      <dgm:spPr/>
    </dgm:pt>
    <dgm:pt modelId="{829E3A35-124C-40DD-AA09-C5A655BC4473}" type="pres">
      <dgm:prSet presAssocID="{041400ED-64D7-4A3C-94A9-58A31B688D47}" presName="negativeSpace" presStyleCnt="0"/>
      <dgm:spPr/>
    </dgm:pt>
    <dgm:pt modelId="{4807A54C-39D2-4BAB-8673-961D475F968A}" type="pres">
      <dgm:prSet presAssocID="{041400ED-64D7-4A3C-94A9-58A31B688D47}" presName="childText" presStyleLbl="conFgAcc1" presStyleIdx="0" presStyleCnt="3">
        <dgm:presLayoutVars>
          <dgm:bulletEnabled val="1"/>
        </dgm:presLayoutVars>
      </dgm:prSet>
      <dgm:spPr/>
    </dgm:pt>
    <dgm:pt modelId="{B5EA268F-58E6-4D2F-A222-559FE6366B57}" type="pres">
      <dgm:prSet presAssocID="{0693FDE1-77BC-45A3-A3C3-2CFD4DFC3A82}" presName="spaceBetweenRectangles" presStyleCnt="0"/>
      <dgm:spPr/>
    </dgm:pt>
    <dgm:pt modelId="{4F752AA8-7E34-4070-BF01-7E19DA80B238}" type="pres">
      <dgm:prSet presAssocID="{BA5F075A-BDAC-469A-8E01-AB7C66372620}" presName="parentLin" presStyleCnt="0"/>
      <dgm:spPr/>
    </dgm:pt>
    <dgm:pt modelId="{49F6E9C9-A85E-4F43-A8A6-E77CD35938A4}" type="pres">
      <dgm:prSet presAssocID="{BA5F075A-BDAC-469A-8E01-AB7C66372620}" presName="parentLeftMargin" presStyleLbl="node1" presStyleIdx="0" presStyleCnt="3"/>
      <dgm:spPr/>
    </dgm:pt>
    <dgm:pt modelId="{759E2587-6875-4499-B50D-9BE46C502651}" type="pres">
      <dgm:prSet presAssocID="{BA5F075A-BDAC-469A-8E01-AB7C66372620}" presName="parentText" presStyleLbl="node1" presStyleIdx="1" presStyleCnt="3">
        <dgm:presLayoutVars>
          <dgm:chMax val="0"/>
          <dgm:bulletEnabled val="1"/>
        </dgm:presLayoutVars>
      </dgm:prSet>
      <dgm:spPr/>
    </dgm:pt>
    <dgm:pt modelId="{A2B527F5-5077-42AC-9558-E40E925F056E}" type="pres">
      <dgm:prSet presAssocID="{BA5F075A-BDAC-469A-8E01-AB7C66372620}" presName="negativeSpace" presStyleCnt="0"/>
      <dgm:spPr/>
    </dgm:pt>
    <dgm:pt modelId="{59B8926B-881A-4AF5-B73D-7247CE917FFE}" type="pres">
      <dgm:prSet presAssocID="{BA5F075A-BDAC-469A-8E01-AB7C66372620}" presName="childText" presStyleLbl="conFgAcc1" presStyleIdx="1" presStyleCnt="3">
        <dgm:presLayoutVars>
          <dgm:bulletEnabled val="1"/>
        </dgm:presLayoutVars>
      </dgm:prSet>
      <dgm:spPr/>
    </dgm:pt>
    <dgm:pt modelId="{EE57A78F-7962-4A23-8BB6-EBC9E3F68246}" type="pres">
      <dgm:prSet presAssocID="{7607AD6A-DF11-4B40-A944-583AB378EA4E}" presName="spaceBetweenRectangles" presStyleCnt="0"/>
      <dgm:spPr/>
    </dgm:pt>
    <dgm:pt modelId="{9AB16967-44F1-4BD2-94B4-AAE624EBB5AE}" type="pres">
      <dgm:prSet presAssocID="{A8323822-B3DA-4797-A2BB-649CF8FE33A8}" presName="parentLin" presStyleCnt="0"/>
      <dgm:spPr/>
    </dgm:pt>
    <dgm:pt modelId="{5A668FC7-7BF2-4C11-B31E-EA05149EE96D}" type="pres">
      <dgm:prSet presAssocID="{A8323822-B3DA-4797-A2BB-649CF8FE33A8}" presName="parentLeftMargin" presStyleLbl="node1" presStyleIdx="1" presStyleCnt="3"/>
      <dgm:spPr/>
    </dgm:pt>
    <dgm:pt modelId="{BA49153B-0609-4C04-92A3-934E98F4F11A}" type="pres">
      <dgm:prSet presAssocID="{A8323822-B3DA-4797-A2BB-649CF8FE33A8}" presName="parentText" presStyleLbl="node1" presStyleIdx="2" presStyleCnt="3">
        <dgm:presLayoutVars>
          <dgm:chMax val="0"/>
          <dgm:bulletEnabled val="1"/>
        </dgm:presLayoutVars>
      </dgm:prSet>
      <dgm:spPr/>
    </dgm:pt>
    <dgm:pt modelId="{DDCB53CD-15F8-4093-B5CE-6A9DBBD5CE26}" type="pres">
      <dgm:prSet presAssocID="{A8323822-B3DA-4797-A2BB-649CF8FE33A8}" presName="negativeSpace" presStyleCnt="0"/>
      <dgm:spPr/>
    </dgm:pt>
    <dgm:pt modelId="{C92F2BDB-E91D-4620-A676-20963379D717}" type="pres">
      <dgm:prSet presAssocID="{A8323822-B3DA-4797-A2BB-649CF8FE33A8}" presName="childText" presStyleLbl="conFgAcc1" presStyleIdx="2" presStyleCnt="3">
        <dgm:presLayoutVars>
          <dgm:bulletEnabled val="1"/>
        </dgm:presLayoutVars>
      </dgm:prSet>
      <dgm:spPr/>
    </dgm:pt>
  </dgm:ptLst>
  <dgm:cxnLst>
    <dgm:cxn modelId="{E5327F1B-F6E3-4679-A7E3-1FC713ACC379}" srcId="{BA5F075A-BDAC-469A-8E01-AB7C66372620}" destId="{4F61FF0A-0222-4580-801C-6DFACC317F6C}" srcOrd="0" destOrd="0" parTransId="{6CB4E5AE-0401-4CD7-B39F-E86BA7FB2235}" sibTransId="{67BD8E02-5E53-43AC-AC90-D85174CA7EAD}"/>
    <dgm:cxn modelId="{A66B071D-1083-4B6D-9DA7-CB98FB17BA84}" type="presOf" srcId="{BA5F075A-BDAC-469A-8E01-AB7C66372620}" destId="{759E2587-6875-4499-B50D-9BE46C502651}" srcOrd="1" destOrd="0" presId="urn:microsoft.com/office/officeart/2005/8/layout/list1"/>
    <dgm:cxn modelId="{1CAB3D27-59EF-4BBC-903A-448A19197B7B}" type="presOf" srcId="{A8323822-B3DA-4797-A2BB-649CF8FE33A8}" destId="{BA49153B-0609-4C04-92A3-934E98F4F11A}" srcOrd="1" destOrd="0" presId="urn:microsoft.com/office/officeart/2005/8/layout/list1"/>
    <dgm:cxn modelId="{0E57883E-863D-45FD-9DC0-E8904D5352E5}" type="presOf" srcId="{041400ED-64D7-4A3C-94A9-58A31B688D47}" destId="{341EB14E-9BD6-4F72-AFA8-C509B3300D31}" srcOrd="1" destOrd="0" presId="urn:microsoft.com/office/officeart/2005/8/layout/list1"/>
    <dgm:cxn modelId="{100B4763-45DC-48A9-8A1E-E02F5BF377E9}" type="presOf" srcId="{41C735F7-CFC5-4D70-A3EB-C77FD5798417}" destId="{59B8926B-881A-4AF5-B73D-7247CE917FFE}" srcOrd="0" destOrd="1" presId="urn:microsoft.com/office/officeart/2005/8/layout/list1"/>
    <dgm:cxn modelId="{BC637E6C-748D-4886-B185-C5EBCA19BB94}" type="presOf" srcId="{19773785-4D4C-446A-9352-AD31EA9301BB}" destId="{03E808DB-0E59-49A6-B117-CA559EC153F9}" srcOrd="0" destOrd="0" presId="urn:microsoft.com/office/officeart/2005/8/layout/list1"/>
    <dgm:cxn modelId="{81EFA073-806B-4C9C-A18D-8F59DFF2E050}" type="presOf" srcId="{4F61FF0A-0222-4580-801C-6DFACC317F6C}" destId="{59B8926B-881A-4AF5-B73D-7247CE917FFE}" srcOrd="0" destOrd="0" presId="urn:microsoft.com/office/officeart/2005/8/layout/list1"/>
    <dgm:cxn modelId="{6662B073-47F2-46CC-80EA-D00724821BF6}" type="presOf" srcId="{A8323822-B3DA-4797-A2BB-649CF8FE33A8}" destId="{5A668FC7-7BF2-4C11-B31E-EA05149EE96D}" srcOrd="0" destOrd="0" presId="urn:microsoft.com/office/officeart/2005/8/layout/list1"/>
    <dgm:cxn modelId="{55F7BE77-3966-48F4-AF1F-F37A4BC3C269}" type="presOf" srcId="{BA5F075A-BDAC-469A-8E01-AB7C66372620}" destId="{49F6E9C9-A85E-4F43-A8A6-E77CD35938A4}" srcOrd="0" destOrd="0" presId="urn:microsoft.com/office/officeart/2005/8/layout/list1"/>
    <dgm:cxn modelId="{0BB0867F-BEE3-4B31-9A9A-3958430E6965}" type="presOf" srcId="{041400ED-64D7-4A3C-94A9-58A31B688D47}" destId="{03FA528A-2F74-4183-B83C-BA3C5DB79A1D}" srcOrd="0" destOrd="0" presId="urn:microsoft.com/office/officeart/2005/8/layout/list1"/>
    <dgm:cxn modelId="{715C1F93-BBE6-4530-9518-A4F003FECF11}" srcId="{19773785-4D4C-446A-9352-AD31EA9301BB}" destId="{041400ED-64D7-4A3C-94A9-58A31B688D47}" srcOrd="0" destOrd="0" parTransId="{9150CA03-3E70-4EC0-9D39-20C774142FC2}" sibTransId="{0693FDE1-77BC-45A3-A3C3-2CFD4DFC3A82}"/>
    <dgm:cxn modelId="{10BEF0C9-6AB6-4D09-AA7C-78842439E2BC}" srcId="{BA5F075A-BDAC-469A-8E01-AB7C66372620}" destId="{41C735F7-CFC5-4D70-A3EB-C77FD5798417}" srcOrd="1" destOrd="0" parTransId="{9A921644-2207-4684-A90B-FEB448290C96}" sibTransId="{BFA5E7F3-7136-4057-B53A-B9A98D6EBACB}"/>
    <dgm:cxn modelId="{AFCE7AD0-CFC9-4BBB-B832-FB039122A642}" srcId="{19773785-4D4C-446A-9352-AD31EA9301BB}" destId="{BA5F075A-BDAC-469A-8E01-AB7C66372620}" srcOrd="1" destOrd="0" parTransId="{0E9AB1EF-BB3C-4126-8666-0407FCF6812F}" sibTransId="{7607AD6A-DF11-4B40-A944-583AB378EA4E}"/>
    <dgm:cxn modelId="{257458D4-ADE1-4339-B5FF-8A6DB8838F58}" srcId="{19773785-4D4C-446A-9352-AD31EA9301BB}" destId="{A8323822-B3DA-4797-A2BB-649CF8FE33A8}" srcOrd="2" destOrd="0" parTransId="{6CC2F649-D15E-4588-A82F-2543D090EBA1}" sibTransId="{CF23ACDE-951B-4532-B3C3-F73EEE80B12F}"/>
    <dgm:cxn modelId="{C5E4460F-4CEB-4A11-99E5-57DBBB1C7C33}" type="presParOf" srcId="{03E808DB-0E59-49A6-B117-CA559EC153F9}" destId="{AEC0987C-3AFA-4966-AF8F-C81712B098B0}" srcOrd="0" destOrd="0" presId="urn:microsoft.com/office/officeart/2005/8/layout/list1"/>
    <dgm:cxn modelId="{D02BA963-BEBA-4860-89E8-1FAEE4778DD8}" type="presParOf" srcId="{AEC0987C-3AFA-4966-AF8F-C81712B098B0}" destId="{03FA528A-2F74-4183-B83C-BA3C5DB79A1D}" srcOrd="0" destOrd="0" presId="urn:microsoft.com/office/officeart/2005/8/layout/list1"/>
    <dgm:cxn modelId="{F2C8DE0F-77C1-4FEC-8352-07F6EF6AAE1C}" type="presParOf" srcId="{AEC0987C-3AFA-4966-AF8F-C81712B098B0}" destId="{341EB14E-9BD6-4F72-AFA8-C509B3300D31}" srcOrd="1" destOrd="0" presId="urn:microsoft.com/office/officeart/2005/8/layout/list1"/>
    <dgm:cxn modelId="{F51FCEB4-21A5-487E-ACFC-12F974AC2C47}" type="presParOf" srcId="{03E808DB-0E59-49A6-B117-CA559EC153F9}" destId="{829E3A35-124C-40DD-AA09-C5A655BC4473}" srcOrd="1" destOrd="0" presId="urn:microsoft.com/office/officeart/2005/8/layout/list1"/>
    <dgm:cxn modelId="{445E2F92-DA0F-4CAD-988B-5913A41893C3}" type="presParOf" srcId="{03E808DB-0E59-49A6-B117-CA559EC153F9}" destId="{4807A54C-39D2-4BAB-8673-961D475F968A}" srcOrd="2" destOrd="0" presId="urn:microsoft.com/office/officeart/2005/8/layout/list1"/>
    <dgm:cxn modelId="{4A3CEA69-E823-4B26-BF88-B961D4698601}" type="presParOf" srcId="{03E808DB-0E59-49A6-B117-CA559EC153F9}" destId="{B5EA268F-58E6-4D2F-A222-559FE6366B57}" srcOrd="3" destOrd="0" presId="urn:microsoft.com/office/officeart/2005/8/layout/list1"/>
    <dgm:cxn modelId="{7B0C403D-CCB9-4B50-BCF2-AA21BFFD8055}" type="presParOf" srcId="{03E808DB-0E59-49A6-B117-CA559EC153F9}" destId="{4F752AA8-7E34-4070-BF01-7E19DA80B238}" srcOrd="4" destOrd="0" presId="urn:microsoft.com/office/officeart/2005/8/layout/list1"/>
    <dgm:cxn modelId="{813B33F8-A2E4-4B85-9E6E-16D4D8DFE95B}" type="presParOf" srcId="{4F752AA8-7E34-4070-BF01-7E19DA80B238}" destId="{49F6E9C9-A85E-4F43-A8A6-E77CD35938A4}" srcOrd="0" destOrd="0" presId="urn:microsoft.com/office/officeart/2005/8/layout/list1"/>
    <dgm:cxn modelId="{61B42BEE-3BDE-480C-9B51-7151B03FE023}" type="presParOf" srcId="{4F752AA8-7E34-4070-BF01-7E19DA80B238}" destId="{759E2587-6875-4499-B50D-9BE46C502651}" srcOrd="1" destOrd="0" presId="urn:microsoft.com/office/officeart/2005/8/layout/list1"/>
    <dgm:cxn modelId="{450E8A45-6324-4401-B71E-EABE51F34E24}" type="presParOf" srcId="{03E808DB-0E59-49A6-B117-CA559EC153F9}" destId="{A2B527F5-5077-42AC-9558-E40E925F056E}" srcOrd="5" destOrd="0" presId="urn:microsoft.com/office/officeart/2005/8/layout/list1"/>
    <dgm:cxn modelId="{0FD40256-C886-4C51-9D54-8F02E1E6E595}" type="presParOf" srcId="{03E808DB-0E59-49A6-B117-CA559EC153F9}" destId="{59B8926B-881A-4AF5-B73D-7247CE917FFE}" srcOrd="6" destOrd="0" presId="urn:microsoft.com/office/officeart/2005/8/layout/list1"/>
    <dgm:cxn modelId="{7EA6E4BC-7557-4D2C-B258-361FDEB2CE49}" type="presParOf" srcId="{03E808DB-0E59-49A6-B117-CA559EC153F9}" destId="{EE57A78F-7962-4A23-8BB6-EBC9E3F68246}" srcOrd="7" destOrd="0" presId="urn:microsoft.com/office/officeart/2005/8/layout/list1"/>
    <dgm:cxn modelId="{7237B4C0-8C56-46CA-A23B-4028F3AA61B6}" type="presParOf" srcId="{03E808DB-0E59-49A6-B117-CA559EC153F9}" destId="{9AB16967-44F1-4BD2-94B4-AAE624EBB5AE}" srcOrd="8" destOrd="0" presId="urn:microsoft.com/office/officeart/2005/8/layout/list1"/>
    <dgm:cxn modelId="{F936D896-695F-4A2E-8FF1-889C0DDC0EC3}" type="presParOf" srcId="{9AB16967-44F1-4BD2-94B4-AAE624EBB5AE}" destId="{5A668FC7-7BF2-4C11-B31E-EA05149EE96D}" srcOrd="0" destOrd="0" presId="urn:microsoft.com/office/officeart/2005/8/layout/list1"/>
    <dgm:cxn modelId="{498FC257-93E4-4567-9610-93CA4116E860}" type="presParOf" srcId="{9AB16967-44F1-4BD2-94B4-AAE624EBB5AE}" destId="{BA49153B-0609-4C04-92A3-934E98F4F11A}" srcOrd="1" destOrd="0" presId="urn:microsoft.com/office/officeart/2005/8/layout/list1"/>
    <dgm:cxn modelId="{A1498FCA-A98C-4290-90CF-F6DBE4941E1D}" type="presParOf" srcId="{03E808DB-0E59-49A6-B117-CA559EC153F9}" destId="{DDCB53CD-15F8-4093-B5CE-6A9DBBD5CE26}" srcOrd="9" destOrd="0" presId="urn:microsoft.com/office/officeart/2005/8/layout/list1"/>
    <dgm:cxn modelId="{9847E75C-5952-4CAE-8D1C-877473561C7E}" type="presParOf" srcId="{03E808DB-0E59-49A6-B117-CA559EC153F9}" destId="{C92F2BDB-E91D-4620-A676-20963379D71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84CF7F-CE4D-4261-BB66-FB39F5DE3882}"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88FDFD73-E13D-494D-87F8-655CFF9A7DFC}">
      <dgm:prSet custT="1"/>
      <dgm:spPr/>
      <dgm:t>
        <a:bodyPr/>
        <a:lstStyle/>
        <a:p>
          <a:r>
            <a:rPr lang="en-US" sz="2800" dirty="0">
              <a:latin typeface="Comic Sans MS" panose="030F0702030302020204" pitchFamily="66" charset="0"/>
            </a:rPr>
            <a:t>Two groups</a:t>
          </a:r>
        </a:p>
      </dgm:t>
    </dgm:pt>
    <dgm:pt modelId="{BBED258F-9686-44C3-ACE7-EBDE6271BFF1}" type="parTrans" cxnId="{808EF165-C61F-463A-AE3C-529B5D6A456E}">
      <dgm:prSet/>
      <dgm:spPr/>
      <dgm:t>
        <a:bodyPr/>
        <a:lstStyle/>
        <a:p>
          <a:endParaRPr lang="en-US"/>
        </a:p>
      </dgm:t>
    </dgm:pt>
    <dgm:pt modelId="{82EEA0DB-DDC3-4755-9378-C9F06840CA63}" type="sibTrans" cxnId="{808EF165-C61F-463A-AE3C-529B5D6A456E}">
      <dgm:prSet/>
      <dgm:spPr/>
      <dgm:t>
        <a:bodyPr/>
        <a:lstStyle/>
        <a:p>
          <a:endParaRPr lang="en-US"/>
        </a:p>
      </dgm:t>
    </dgm:pt>
    <dgm:pt modelId="{04FEFA8A-A635-4C52-923C-8541A544C94E}">
      <dgm:prSet/>
      <dgm:spPr/>
      <dgm:t>
        <a:bodyPr/>
        <a:lstStyle/>
        <a:p>
          <a:r>
            <a:rPr lang="en-US" dirty="0" err="1">
              <a:latin typeface="Comic Sans MS" panose="030F0702030302020204" pitchFamily="66" charset="0"/>
            </a:rPr>
            <a:t>Aquaculturists</a:t>
          </a:r>
          <a:endParaRPr lang="en-US" dirty="0">
            <a:latin typeface="Comic Sans MS" panose="030F0702030302020204" pitchFamily="66" charset="0"/>
          </a:endParaRPr>
        </a:p>
      </dgm:t>
    </dgm:pt>
    <dgm:pt modelId="{301A590E-44AC-4B19-A0B9-51A6B394F866}" type="parTrans" cxnId="{3EBF412C-6347-4373-A311-9A3CAF1B0FF4}">
      <dgm:prSet/>
      <dgm:spPr/>
      <dgm:t>
        <a:bodyPr/>
        <a:lstStyle/>
        <a:p>
          <a:endParaRPr lang="en-US"/>
        </a:p>
      </dgm:t>
    </dgm:pt>
    <dgm:pt modelId="{C8512304-9B80-415B-8528-EC1790FC01B4}" type="sibTrans" cxnId="{3EBF412C-6347-4373-A311-9A3CAF1B0FF4}">
      <dgm:prSet/>
      <dgm:spPr/>
      <dgm:t>
        <a:bodyPr/>
        <a:lstStyle/>
        <a:p>
          <a:endParaRPr lang="en-US"/>
        </a:p>
      </dgm:t>
    </dgm:pt>
    <dgm:pt modelId="{C4287D01-1F4A-4D29-A69D-20ADCAA14E7E}">
      <dgm:prSet/>
      <dgm:spPr/>
      <dgm:t>
        <a:bodyPr/>
        <a:lstStyle/>
        <a:p>
          <a:r>
            <a:rPr lang="en-US" dirty="0">
              <a:latin typeface="Comic Sans MS" panose="030F0702030302020204" pitchFamily="66" charset="0"/>
            </a:rPr>
            <a:t>Watermen</a:t>
          </a:r>
        </a:p>
      </dgm:t>
    </dgm:pt>
    <dgm:pt modelId="{CAA09CF8-9094-48D7-B9E2-5A8F7FDCF558}" type="parTrans" cxnId="{FD988A14-372E-4C61-8B5E-0926C878694C}">
      <dgm:prSet/>
      <dgm:spPr/>
      <dgm:t>
        <a:bodyPr/>
        <a:lstStyle/>
        <a:p>
          <a:endParaRPr lang="en-US"/>
        </a:p>
      </dgm:t>
    </dgm:pt>
    <dgm:pt modelId="{8A911B00-A689-478B-805B-C435DED2D6CD}" type="sibTrans" cxnId="{FD988A14-372E-4C61-8B5E-0926C878694C}">
      <dgm:prSet/>
      <dgm:spPr/>
      <dgm:t>
        <a:bodyPr/>
        <a:lstStyle/>
        <a:p>
          <a:endParaRPr lang="en-US"/>
        </a:p>
      </dgm:t>
    </dgm:pt>
    <dgm:pt modelId="{150BFA2B-6A3C-4DAA-B29F-57F9CE88789D}">
      <dgm:prSet custT="1"/>
      <dgm:spPr/>
      <dgm:t>
        <a:bodyPr/>
        <a:lstStyle/>
        <a:p>
          <a:r>
            <a:rPr lang="en-US" sz="2800" dirty="0">
              <a:latin typeface="Comic Sans MS" panose="030F0702030302020204" pitchFamily="66" charset="0"/>
            </a:rPr>
            <a:t>Track soft-shell clam yield on your data log sheet</a:t>
          </a:r>
        </a:p>
      </dgm:t>
    </dgm:pt>
    <dgm:pt modelId="{95E8CA2A-05C3-4751-A719-264A88460812}" type="parTrans" cxnId="{B2599008-ACE8-438D-96A3-EBA17AFC0412}">
      <dgm:prSet/>
      <dgm:spPr/>
      <dgm:t>
        <a:bodyPr/>
        <a:lstStyle/>
        <a:p>
          <a:endParaRPr lang="en-US"/>
        </a:p>
      </dgm:t>
    </dgm:pt>
    <dgm:pt modelId="{A59723B5-2C4C-4D31-9A18-B4D558A04375}" type="sibTrans" cxnId="{B2599008-ACE8-438D-96A3-EBA17AFC0412}">
      <dgm:prSet/>
      <dgm:spPr/>
      <dgm:t>
        <a:bodyPr/>
        <a:lstStyle/>
        <a:p>
          <a:endParaRPr lang="en-US"/>
        </a:p>
      </dgm:t>
    </dgm:pt>
    <dgm:pt modelId="{F688C8B9-C7E1-4C79-A23B-CFAC5DA7FFC9}">
      <dgm:prSet custT="1"/>
      <dgm:spPr/>
      <dgm:t>
        <a:bodyPr/>
        <a:lstStyle/>
        <a:p>
          <a:r>
            <a:rPr lang="en-US" sz="2800" dirty="0">
              <a:latin typeface="Comic Sans MS" panose="030F0702030302020204" pitchFamily="66" charset="0"/>
            </a:rPr>
            <a:t>At the end, work with partner to create a bar graph comparing your initial and final yields</a:t>
          </a:r>
        </a:p>
      </dgm:t>
    </dgm:pt>
    <dgm:pt modelId="{9285086F-B175-4E9C-B198-DDE69354A2F4}" type="parTrans" cxnId="{E4736CF3-A41B-49F3-9B1B-FDD4A64D995C}">
      <dgm:prSet/>
      <dgm:spPr/>
      <dgm:t>
        <a:bodyPr/>
        <a:lstStyle/>
        <a:p>
          <a:endParaRPr lang="en-US"/>
        </a:p>
      </dgm:t>
    </dgm:pt>
    <dgm:pt modelId="{3C7E44AE-B6A7-473C-BC86-FF40DE130B7F}" type="sibTrans" cxnId="{E4736CF3-A41B-49F3-9B1B-FDD4A64D995C}">
      <dgm:prSet/>
      <dgm:spPr/>
      <dgm:t>
        <a:bodyPr/>
        <a:lstStyle/>
        <a:p>
          <a:endParaRPr lang="en-US"/>
        </a:p>
      </dgm:t>
    </dgm:pt>
    <dgm:pt modelId="{D2DFA953-DD3F-48DD-8248-D57327917DA9}" type="pres">
      <dgm:prSet presAssocID="{3D84CF7F-CE4D-4261-BB66-FB39F5DE3882}" presName="Name0" presStyleCnt="0">
        <dgm:presLayoutVars>
          <dgm:dir/>
          <dgm:animLvl val="lvl"/>
          <dgm:resizeHandles val="exact"/>
        </dgm:presLayoutVars>
      </dgm:prSet>
      <dgm:spPr/>
    </dgm:pt>
    <dgm:pt modelId="{8D822631-CFEF-42DB-B260-42E9107DFFBB}" type="pres">
      <dgm:prSet presAssocID="{F688C8B9-C7E1-4C79-A23B-CFAC5DA7FFC9}" presName="boxAndChildren" presStyleCnt="0"/>
      <dgm:spPr/>
    </dgm:pt>
    <dgm:pt modelId="{6E6A479B-4052-4B65-B0F0-4EFA0695F5A6}" type="pres">
      <dgm:prSet presAssocID="{F688C8B9-C7E1-4C79-A23B-CFAC5DA7FFC9}" presName="parentTextBox" presStyleLbl="node1" presStyleIdx="0" presStyleCnt="3"/>
      <dgm:spPr/>
    </dgm:pt>
    <dgm:pt modelId="{C33F9C0D-373B-4A84-93A3-8037C7662033}" type="pres">
      <dgm:prSet presAssocID="{A59723B5-2C4C-4D31-9A18-B4D558A04375}" presName="sp" presStyleCnt="0"/>
      <dgm:spPr/>
    </dgm:pt>
    <dgm:pt modelId="{1745C3EB-1725-448D-825F-E8EFD634C69F}" type="pres">
      <dgm:prSet presAssocID="{150BFA2B-6A3C-4DAA-B29F-57F9CE88789D}" presName="arrowAndChildren" presStyleCnt="0"/>
      <dgm:spPr/>
    </dgm:pt>
    <dgm:pt modelId="{F72BCEC1-F27D-4A1C-9AFE-BAA8B4D7B2D6}" type="pres">
      <dgm:prSet presAssocID="{150BFA2B-6A3C-4DAA-B29F-57F9CE88789D}" presName="parentTextArrow" presStyleLbl="node1" presStyleIdx="1" presStyleCnt="3"/>
      <dgm:spPr/>
    </dgm:pt>
    <dgm:pt modelId="{8F57A354-DC4A-4327-AD23-787F8A160585}" type="pres">
      <dgm:prSet presAssocID="{82EEA0DB-DDC3-4755-9378-C9F06840CA63}" presName="sp" presStyleCnt="0"/>
      <dgm:spPr/>
    </dgm:pt>
    <dgm:pt modelId="{9EA4B07A-3222-421E-8805-8C22D562CD53}" type="pres">
      <dgm:prSet presAssocID="{88FDFD73-E13D-494D-87F8-655CFF9A7DFC}" presName="arrowAndChildren" presStyleCnt="0"/>
      <dgm:spPr/>
    </dgm:pt>
    <dgm:pt modelId="{827F65A0-4BB2-4792-8CA7-7819CCEE75F0}" type="pres">
      <dgm:prSet presAssocID="{88FDFD73-E13D-494D-87F8-655CFF9A7DFC}" presName="parentTextArrow" presStyleLbl="node1" presStyleIdx="1" presStyleCnt="3"/>
      <dgm:spPr/>
    </dgm:pt>
    <dgm:pt modelId="{2B244D9E-D02D-4A03-A28F-9DBEEC53BD95}" type="pres">
      <dgm:prSet presAssocID="{88FDFD73-E13D-494D-87F8-655CFF9A7DFC}" presName="arrow" presStyleLbl="node1" presStyleIdx="2" presStyleCnt="3"/>
      <dgm:spPr/>
    </dgm:pt>
    <dgm:pt modelId="{FC416E29-88C8-470A-9378-4B85D27E761C}" type="pres">
      <dgm:prSet presAssocID="{88FDFD73-E13D-494D-87F8-655CFF9A7DFC}" presName="descendantArrow" presStyleCnt="0"/>
      <dgm:spPr/>
    </dgm:pt>
    <dgm:pt modelId="{C4E91359-5430-4749-ABF0-5DA289349F17}" type="pres">
      <dgm:prSet presAssocID="{04FEFA8A-A635-4C52-923C-8541A544C94E}" presName="childTextArrow" presStyleLbl="fgAccFollowNode1" presStyleIdx="0" presStyleCnt="2">
        <dgm:presLayoutVars>
          <dgm:bulletEnabled val="1"/>
        </dgm:presLayoutVars>
      </dgm:prSet>
      <dgm:spPr/>
    </dgm:pt>
    <dgm:pt modelId="{3F316515-C403-4899-BEE2-C98CAB111EFA}" type="pres">
      <dgm:prSet presAssocID="{C4287D01-1F4A-4D29-A69D-20ADCAA14E7E}" presName="childTextArrow" presStyleLbl="fgAccFollowNode1" presStyleIdx="1" presStyleCnt="2">
        <dgm:presLayoutVars>
          <dgm:bulletEnabled val="1"/>
        </dgm:presLayoutVars>
      </dgm:prSet>
      <dgm:spPr/>
    </dgm:pt>
  </dgm:ptLst>
  <dgm:cxnLst>
    <dgm:cxn modelId="{B2599008-ACE8-438D-96A3-EBA17AFC0412}" srcId="{3D84CF7F-CE4D-4261-BB66-FB39F5DE3882}" destId="{150BFA2B-6A3C-4DAA-B29F-57F9CE88789D}" srcOrd="1" destOrd="0" parTransId="{95E8CA2A-05C3-4751-A719-264A88460812}" sibTransId="{A59723B5-2C4C-4D31-9A18-B4D558A04375}"/>
    <dgm:cxn modelId="{FD988A14-372E-4C61-8B5E-0926C878694C}" srcId="{88FDFD73-E13D-494D-87F8-655CFF9A7DFC}" destId="{C4287D01-1F4A-4D29-A69D-20ADCAA14E7E}" srcOrd="1" destOrd="0" parTransId="{CAA09CF8-9094-48D7-B9E2-5A8F7FDCF558}" sibTransId="{8A911B00-A689-478B-805B-C435DED2D6CD}"/>
    <dgm:cxn modelId="{00887A2B-B403-457F-ADED-5DECAA3299D6}" type="presOf" srcId="{3D84CF7F-CE4D-4261-BB66-FB39F5DE3882}" destId="{D2DFA953-DD3F-48DD-8248-D57327917DA9}" srcOrd="0" destOrd="0" presId="urn:microsoft.com/office/officeart/2005/8/layout/process4"/>
    <dgm:cxn modelId="{3EBF412C-6347-4373-A311-9A3CAF1B0FF4}" srcId="{88FDFD73-E13D-494D-87F8-655CFF9A7DFC}" destId="{04FEFA8A-A635-4C52-923C-8541A544C94E}" srcOrd="0" destOrd="0" parTransId="{301A590E-44AC-4B19-A0B9-51A6B394F866}" sibTransId="{C8512304-9B80-415B-8528-EC1790FC01B4}"/>
    <dgm:cxn modelId="{808EF165-C61F-463A-AE3C-529B5D6A456E}" srcId="{3D84CF7F-CE4D-4261-BB66-FB39F5DE3882}" destId="{88FDFD73-E13D-494D-87F8-655CFF9A7DFC}" srcOrd="0" destOrd="0" parTransId="{BBED258F-9686-44C3-ACE7-EBDE6271BFF1}" sibTransId="{82EEA0DB-DDC3-4755-9378-C9F06840CA63}"/>
    <dgm:cxn modelId="{DB69F976-949B-4748-A754-2716CDAABE7A}" type="presOf" srcId="{150BFA2B-6A3C-4DAA-B29F-57F9CE88789D}" destId="{F72BCEC1-F27D-4A1C-9AFE-BAA8B4D7B2D6}" srcOrd="0" destOrd="0" presId="urn:microsoft.com/office/officeart/2005/8/layout/process4"/>
    <dgm:cxn modelId="{07DD1E79-56BD-4751-ABDC-7B3F9553C69C}" type="presOf" srcId="{F688C8B9-C7E1-4C79-A23B-CFAC5DA7FFC9}" destId="{6E6A479B-4052-4B65-B0F0-4EFA0695F5A6}" srcOrd="0" destOrd="0" presId="urn:microsoft.com/office/officeart/2005/8/layout/process4"/>
    <dgm:cxn modelId="{C59B2194-C2A6-4849-8FDD-41F2B2FFACFF}" type="presOf" srcId="{04FEFA8A-A635-4C52-923C-8541A544C94E}" destId="{C4E91359-5430-4749-ABF0-5DA289349F17}" srcOrd="0" destOrd="0" presId="urn:microsoft.com/office/officeart/2005/8/layout/process4"/>
    <dgm:cxn modelId="{610DE7B0-90F0-4600-8ED7-B7EBDBC135B0}" type="presOf" srcId="{C4287D01-1F4A-4D29-A69D-20ADCAA14E7E}" destId="{3F316515-C403-4899-BEE2-C98CAB111EFA}" srcOrd="0" destOrd="0" presId="urn:microsoft.com/office/officeart/2005/8/layout/process4"/>
    <dgm:cxn modelId="{1B5A41C9-B12F-48D7-AB11-5ABF7E008322}" type="presOf" srcId="{88FDFD73-E13D-494D-87F8-655CFF9A7DFC}" destId="{827F65A0-4BB2-4792-8CA7-7819CCEE75F0}" srcOrd="0" destOrd="0" presId="urn:microsoft.com/office/officeart/2005/8/layout/process4"/>
    <dgm:cxn modelId="{5C0C4DCE-4008-4006-94E5-F01CCA5C45B1}" type="presOf" srcId="{88FDFD73-E13D-494D-87F8-655CFF9A7DFC}" destId="{2B244D9E-D02D-4A03-A28F-9DBEEC53BD95}" srcOrd="1" destOrd="0" presId="urn:microsoft.com/office/officeart/2005/8/layout/process4"/>
    <dgm:cxn modelId="{E4736CF3-A41B-49F3-9B1B-FDD4A64D995C}" srcId="{3D84CF7F-CE4D-4261-BB66-FB39F5DE3882}" destId="{F688C8B9-C7E1-4C79-A23B-CFAC5DA7FFC9}" srcOrd="2" destOrd="0" parTransId="{9285086F-B175-4E9C-B198-DDE69354A2F4}" sibTransId="{3C7E44AE-B6A7-473C-BC86-FF40DE130B7F}"/>
    <dgm:cxn modelId="{298514FD-B663-4810-A24B-7F361FA55EB0}" type="presParOf" srcId="{D2DFA953-DD3F-48DD-8248-D57327917DA9}" destId="{8D822631-CFEF-42DB-B260-42E9107DFFBB}" srcOrd="0" destOrd="0" presId="urn:microsoft.com/office/officeart/2005/8/layout/process4"/>
    <dgm:cxn modelId="{7F0D6AB0-CF58-43D6-9D07-5E62B299F8B7}" type="presParOf" srcId="{8D822631-CFEF-42DB-B260-42E9107DFFBB}" destId="{6E6A479B-4052-4B65-B0F0-4EFA0695F5A6}" srcOrd="0" destOrd="0" presId="urn:microsoft.com/office/officeart/2005/8/layout/process4"/>
    <dgm:cxn modelId="{28D9B459-3CA2-419C-93A0-FAAFA296026E}" type="presParOf" srcId="{D2DFA953-DD3F-48DD-8248-D57327917DA9}" destId="{C33F9C0D-373B-4A84-93A3-8037C7662033}" srcOrd="1" destOrd="0" presId="urn:microsoft.com/office/officeart/2005/8/layout/process4"/>
    <dgm:cxn modelId="{9502471A-557E-42AA-BE9D-FE148DA6408A}" type="presParOf" srcId="{D2DFA953-DD3F-48DD-8248-D57327917DA9}" destId="{1745C3EB-1725-448D-825F-E8EFD634C69F}" srcOrd="2" destOrd="0" presId="urn:microsoft.com/office/officeart/2005/8/layout/process4"/>
    <dgm:cxn modelId="{49FFE691-2559-4751-B2CE-C3D955EBCFB0}" type="presParOf" srcId="{1745C3EB-1725-448D-825F-E8EFD634C69F}" destId="{F72BCEC1-F27D-4A1C-9AFE-BAA8B4D7B2D6}" srcOrd="0" destOrd="0" presId="urn:microsoft.com/office/officeart/2005/8/layout/process4"/>
    <dgm:cxn modelId="{9EAB9153-8817-4CFB-A41E-DD52049323F8}" type="presParOf" srcId="{D2DFA953-DD3F-48DD-8248-D57327917DA9}" destId="{8F57A354-DC4A-4327-AD23-787F8A160585}" srcOrd="3" destOrd="0" presId="urn:microsoft.com/office/officeart/2005/8/layout/process4"/>
    <dgm:cxn modelId="{80648B2E-F9AD-429F-8722-E2769D798337}" type="presParOf" srcId="{D2DFA953-DD3F-48DD-8248-D57327917DA9}" destId="{9EA4B07A-3222-421E-8805-8C22D562CD53}" srcOrd="4" destOrd="0" presId="urn:microsoft.com/office/officeart/2005/8/layout/process4"/>
    <dgm:cxn modelId="{B3D4A5B2-46BD-401C-AADE-7C6E320CC87F}" type="presParOf" srcId="{9EA4B07A-3222-421E-8805-8C22D562CD53}" destId="{827F65A0-4BB2-4792-8CA7-7819CCEE75F0}" srcOrd="0" destOrd="0" presId="urn:microsoft.com/office/officeart/2005/8/layout/process4"/>
    <dgm:cxn modelId="{2D4AC12F-B517-425A-966A-C00D94CCEE7C}" type="presParOf" srcId="{9EA4B07A-3222-421E-8805-8C22D562CD53}" destId="{2B244D9E-D02D-4A03-A28F-9DBEEC53BD95}" srcOrd="1" destOrd="0" presId="urn:microsoft.com/office/officeart/2005/8/layout/process4"/>
    <dgm:cxn modelId="{A6DE3CE8-7628-442A-B114-06913EC6D426}" type="presParOf" srcId="{9EA4B07A-3222-421E-8805-8C22D562CD53}" destId="{FC416E29-88C8-470A-9378-4B85D27E761C}" srcOrd="2" destOrd="0" presId="urn:microsoft.com/office/officeart/2005/8/layout/process4"/>
    <dgm:cxn modelId="{52DC637A-EE34-417D-B8C1-172EE9C989E3}" type="presParOf" srcId="{FC416E29-88C8-470A-9378-4B85D27E761C}" destId="{C4E91359-5430-4749-ABF0-5DA289349F17}" srcOrd="0" destOrd="0" presId="urn:microsoft.com/office/officeart/2005/8/layout/process4"/>
    <dgm:cxn modelId="{40A35298-8A43-4112-95C1-E9F98DD6BD9E}" type="presParOf" srcId="{FC416E29-88C8-470A-9378-4B85D27E761C}" destId="{3F316515-C403-4899-BEE2-C98CAB111EF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67687-F7DE-4640-9F93-D92133D83439}">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A43A6-045D-4E43-B014-24751CC42F11}">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B6FF9A-49B1-49A6-B813-F82A72E2956C}">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Finfish (salmon)</a:t>
          </a:r>
        </a:p>
      </dsp:txBody>
      <dsp:txXfrm>
        <a:off x="1941716" y="718"/>
        <a:ext cx="4571887" cy="1681139"/>
      </dsp:txXfrm>
    </dsp:sp>
    <dsp:sp modelId="{55FFDB63-1770-47E6-A324-8D17CF9F02BA}">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6BBA5-181D-4B1D-A93A-3DA8A36C42E5}">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4E9731-D817-43AE-A192-044ADF09B049}">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Mollusks (snails)</a:t>
          </a:r>
        </a:p>
      </dsp:txBody>
      <dsp:txXfrm>
        <a:off x="1941716" y="2102143"/>
        <a:ext cx="4571887" cy="1681139"/>
      </dsp:txXfrm>
    </dsp:sp>
    <dsp:sp modelId="{9ACFEF42-9A88-4795-B45A-575A262996A0}">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F1A7AC-6671-463E-AAEF-6BD3DBCABDAB}">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221EB9-BB51-41C8-A5DF-04815EA89734}">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Crustaceans (shrimp)</a:t>
          </a:r>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7A54C-39D2-4BAB-8673-961D475F968A}">
      <dsp:nvSpPr>
        <dsp:cNvPr id="0" name=""/>
        <dsp:cNvSpPr/>
      </dsp:nvSpPr>
      <dsp:spPr>
        <a:xfrm>
          <a:off x="0" y="446430"/>
          <a:ext cx="6492875" cy="730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1EB14E-9BD6-4F72-AFA8-C509B3300D31}">
      <dsp:nvSpPr>
        <dsp:cNvPr id="0" name=""/>
        <dsp:cNvSpPr/>
      </dsp:nvSpPr>
      <dsp:spPr>
        <a:xfrm>
          <a:off x="324643" y="18390"/>
          <a:ext cx="4545012" cy="856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MD/VA fishery est. 1950s</a:t>
          </a:r>
        </a:p>
      </dsp:txBody>
      <dsp:txXfrm>
        <a:off x="366433" y="60180"/>
        <a:ext cx="4461432" cy="772500"/>
      </dsp:txXfrm>
    </dsp:sp>
    <dsp:sp modelId="{59B8926B-881A-4AF5-B73D-7247CE917FFE}">
      <dsp:nvSpPr>
        <dsp:cNvPr id="0" name=""/>
        <dsp:cNvSpPr/>
      </dsp:nvSpPr>
      <dsp:spPr>
        <a:xfrm>
          <a:off x="0" y="1761870"/>
          <a:ext cx="6492875" cy="20097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3919" tIns="604012" rIns="50391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omic Sans MS" panose="030F0702030302020204" pitchFamily="66" charset="0"/>
            </a:rPr>
            <a:t>Tropical Storm Agnes in 1972</a:t>
          </a:r>
        </a:p>
        <a:p>
          <a:pPr marL="228600" lvl="1" indent="-228600" algn="l" defTabSz="1066800">
            <a:lnSpc>
              <a:spcPct val="90000"/>
            </a:lnSpc>
            <a:spcBef>
              <a:spcPct val="0"/>
            </a:spcBef>
            <a:spcAft>
              <a:spcPct val="15000"/>
            </a:spcAft>
            <a:buChar char="•"/>
          </a:pPr>
          <a:r>
            <a:rPr lang="en-US" sz="2400" kern="1200" dirty="0">
              <a:latin typeface="Comic Sans MS" panose="030F0702030302020204" pitchFamily="66" charset="0"/>
            </a:rPr>
            <a:t>Fishery no longer in VA, low harvests in MD</a:t>
          </a:r>
        </a:p>
      </dsp:txBody>
      <dsp:txXfrm>
        <a:off x="0" y="1761870"/>
        <a:ext cx="6492875" cy="2009700"/>
      </dsp:txXfrm>
    </dsp:sp>
    <dsp:sp modelId="{759E2587-6875-4499-B50D-9BE46C502651}">
      <dsp:nvSpPr>
        <dsp:cNvPr id="0" name=""/>
        <dsp:cNvSpPr/>
      </dsp:nvSpPr>
      <dsp:spPr>
        <a:xfrm>
          <a:off x="324643" y="1333830"/>
          <a:ext cx="4545012" cy="8560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Declined since early 1970s due to overharvest</a:t>
          </a:r>
        </a:p>
      </dsp:txBody>
      <dsp:txXfrm>
        <a:off x="366433" y="1375620"/>
        <a:ext cx="4461432" cy="772500"/>
      </dsp:txXfrm>
    </dsp:sp>
    <dsp:sp modelId="{C92F2BDB-E91D-4620-A676-20963379D717}">
      <dsp:nvSpPr>
        <dsp:cNvPr id="0" name=""/>
        <dsp:cNvSpPr/>
      </dsp:nvSpPr>
      <dsp:spPr>
        <a:xfrm>
          <a:off x="0" y="4356210"/>
          <a:ext cx="6492875" cy="7308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49153B-0609-4C04-92A3-934E98F4F11A}">
      <dsp:nvSpPr>
        <dsp:cNvPr id="0" name=""/>
        <dsp:cNvSpPr/>
      </dsp:nvSpPr>
      <dsp:spPr>
        <a:xfrm>
          <a:off x="324643" y="3928170"/>
          <a:ext cx="4545012" cy="8560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High predation pressure: blue crab</a:t>
          </a:r>
        </a:p>
      </dsp:txBody>
      <dsp:txXfrm>
        <a:off x="366433" y="3969960"/>
        <a:ext cx="4461432"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A479B-4052-4B65-B0F0-4EFA0695F5A6}">
      <dsp:nvSpPr>
        <dsp:cNvPr id="0" name=""/>
        <dsp:cNvSpPr/>
      </dsp:nvSpPr>
      <dsp:spPr>
        <a:xfrm>
          <a:off x="0" y="4305374"/>
          <a:ext cx="7680650" cy="14131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omic Sans MS" panose="030F0702030302020204" pitchFamily="66" charset="0"/>
            </a:rPr>
            <a:t>At the end, work with partner to create a bar graph comparing your initial and final yields</a:t>
          </a:r>
        </a:p>
      </dsp:txBody>
      <dsp:txXfrm>
        <a:off x="0" y="4305374"/>
        <a:ext cx="7680650" cy="1413119"/>
      </dsp:txXfrm>
    </dsp:sp>
    <dsp:sp modelId="{F72BCEC1-F27D-4A1C-9AFE-BAA8B4D7B2D6}">
      <dsp:nvSpPr>
        <dsp:cNvPr id="0" name=""/>
        <dsp:cNvSpPr/>
      </dsp:nvSpPr>
      <dsp:spPr>
        <a:xfrm rot="10800000">
          <a:off x="0" y="2153192"/>
          <a:ext cx="7680650" cy="2173378"/>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omic Sans MS" panose="030F0702030302020204" pitchFamily="66" charset="0"/>
            </a:rPr>
            <a:t>Track soft-shell clam yield on your data log sheet</a:t>
          </a:r>
        </a:p>
      </dsp:txBody>
      <dsp:txXfrm rot="10800000">
        <a:off x="0" y="2153192"/>
        <a:ext cx="7680650" cy="1412196"/>
      </dsp:txXfrm>
    </dsp:sp>
    <dsp:sp modelId="{2B244D9E-D02D-4A03-A28F-9DBEEC53BD95}">
      <dsp:nvSpPr>
        <dsp:cNvPr id="0" name=""/>
        <dsp:cNvSpPr/>
      </dsp:nvSpPr>
      <dsp:spPr>
        <a:xfrm rot="10800000">
          <a:off x="0" y="1010"/>
          <a:ext cx="7680650" cy="2173378"/>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omic Sans MS" panose="030F0702030302020204" pitchFamily="66" charset="0"/>
            </a:rPr>
            <a:t>Two groups</a:t>
          </a:r>
        </a:p>
      </dsp:txBody>
      <dsp:txXfrm rot="-10800000">
        <a:off x="0" y="1010"/>
        <a:ext cx="7680650" cy="762855"/>
      </dsp:txXfrm>
    </dsp:sp>
    <dsp:sp modelId="{C4E91359-5430-4749-ABF0-5DA289349F17}">
      <dsp:nvSpPr>
        <dsp:cNvPr id="0" name=""/>
        <dsp:cNvSpPr/>
      </dsp:nvSpPr>
      <dsp:spPr>
        <a:xfrm>
          <a:off x="0" y="763866"/>
          <a:ext cx="3840325" cy="6498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dirty="0" err="1">
              <a:latin typeface="Comic Sans MS" panose="030F0702030302020204" pitchFamily="66" charset="0"/>
            </a:rPr>
            <a:t>Aquaculturists</a:t>
          </a:r>
          <a:endParaRPr lang="en-US" sz="3500" kern="1200" dirty="0">
            <a:latin typeface="Comic Sans MS" panose="030F0702030302020204" pitchFamily="66" charset="0"/>
          </a:endParaRPr>
        </a:p>
      </dsp:txBody>
      <dsp:txXfrm>
        <a:off x="0" y="763866"/>
        <a:ext cx="3840325" cy="649840"/>
      </dsp:txXfrm>
    </dsp:sp>
    <dsp:sp modelId="{3F316515-C403-4899-BEE2-C98CAB111EFA}">
      <dsp:nvSpPr>
        <dsp:cNvPr id="0" name=""/>
        <dsp:cNvSpPr/>
      </dsp:nvSpPr>
      <dsp:spPr>
        <a:xfrm>
          <a:off x="3840325" y="763866"/>
          <a:ext cx="3840325" cy="64984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Comic Sans MS" panose="030F0702030302020204" pitchFamily="66" charset="0"/>
            </a:rPr>
            <a:t>Watermen</a:t>
          </a:r>
        </a:p>
      </dsp:txBody>
      <dsp:txXfrm>
        <a:off x="3840325" y="763866"/>
        <a:ext cx="3840325" cy="6498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1AFF4-260C-4022-8D7B-4EC14612CBB2}" type="datetimeFigureOut">
              <a:rPr lang="en-US" smtClean="0"/>
              <a:t>3/24/2020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4A3F3-15B8-49E4-ACB9-4CB6D5C3DBDC}" type="slidenum">
              <a:rPr lang="en-US" smtClean="0"/>
              <a:t>‹#›</a:t>
            </a:fld>
            <a:endParaRPr lang="en-US"/>
          </a:p>
        </p:txBody>
      </p:sp>
    </p:spTree>
    <p:extLst>
      <p:ext uri="{BB962C8B-B14F-4D97-AF65-F5344CB8AC3E}">
        <p14:creationId xmlns:p14="http://schemas.microsoft.com/office/powerpoint/2010/main" val="317573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commons.wikimedia.org/wiki/File:A_view_of_the_recently_launched_Open_Sea_Cage_seashore_at_Visakhapatnam_in_Andhra_Pradesh.jpg" TargetMode="External"/><Relationship Id="rId3" Type="http://schemas.openxmlformats.org/officeDocument/2006/relationships/hyperlink" Target="https://commons.wikimedia.org/wiki/File:Pacific_oysters.jpg" TargetMode="External"/><Relationship Id="rId7" Type="http://schemas.openxmlformats.org/officeDocument/2006/relationships/hyperlink" Target="https://en.wikipedia.org/wiki/User_talk:TheJammingYa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User:TheJammingYam" TargetMode="External"/><Relationship Id="rId5" Type="http://schemas.openxmlformats.org/officeDocument/2006/relationships/hyperlink" Target="https://commons.wikimedia.org/wiki/File:Red_Cherry_Shrimp_1.jpg" TargetMode="External"/><Relationship Id="rId4" Type="http://schemas.openxmlformats.org/officeDocument/2006/relationships/hyperlink" Target="https://commons.wikimedia.org/wiki/File:Pink_salmon_FWS.jp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Ecomare_-_strandgaper_(4792-mya-strandgaper-mok-ogb).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moving onto the next slide, ask students if they eat seafood and where they think their seafood comes from. You might get answers that include the grocery store, farmers market, or fishing them directly. If aquaculture is not brought up, mention that majority of the seafood that the students eat comes from aquaculture.</a:t>
            </a:r>
          </a:p>
          <a:p>
            <a:endParaRPr lang="en-US" dirty="0"/>
          </a:p>
          <a:p>
            <a:r>
              <a:rPr lang="en-US" dirty="0"/>
              <a:t>Image source: pxhere.com</a:t>
            </a:r>
          </a:p>
        </p:txBody>
      </p:sp>
      <p:sp>
        <p:nvSpPr>
          <p:cNvPr id="4" name="Slide Number Placeholder 3"/>
          <p:cNvSpPr>
            <a:spLocks noGrp="1"/>
          </p:cNvSpPr>
          <p:nvPr>
            <p:ph type="sldNum" sz="quarter" idx="5"/>
          </p:nvPr>
        </p:nvSpPr>
        <p:spPr/>
        <p:txBody>
          <a:bodyPr/>
          <a:lstStyle/>
          <a:p>
            <a:fld id="{2C54A3F3-15B8-49E4-ACB9-4CB6D5C3DBDC}" type="slidenum">
              <a:rPr lang="en-US" smtClean="0"/>
              <a:t>1</a:t>
            </a:fld>
            <a:endParaRPr lang="en-US"/>
          </a:p>
        </p:txBody>
      </p:sp>
    </p:spTree>
    <p:extLst>
      <p:ext uri="{BB962C8B-B14F-4D97-AF65-F5344CB8AC3E}">
        <p14:creationId xmlns:p14="http://schemas.microsoft.com/office/powerpoint/2010/main" val="1846299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potentially restore the population is through aquaculture!</a:t>
            </a:r>
          </a:p>
          <a:p>
            <a:endParaRPr lang="en-US" dirty="0"/>
          </a:p>
          <a:p>
            <a:r>
              <a:rPr lang="en-US" dirty="0"/>
              <a:t>The picture is of the cages that are being used to grow soft-shell clams. The reason for the cages is to exclude predators like blue crabs and cownose rays and give the clams a chance to survive.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credit: Rochelle Seitz, PhD – Virginia Institute of Marine Science</a:t>
            </a:r>
          </a:p>
          <a:p>
            <a:endParaRPr lang="en-US" dirty="0"/>
          </a:p>
        </p:txBody>
      </p:sp>
      <p:sp>
        <p:nvSpPr>
          <p:cNvPr id="4" name="Slide Number Placeholder 3"/>
          <p:cNvSpPr>
            <a:spLocks noGrp="1"/>
          </p:cNvSpPr>
          <p:nvPr>
            <p:ph type="sldNum" sz="quarter" idx="5"/>
          </p:nvPr>
        </p:nvSpPr>
        <p:spPr/>
        <p:txBody>
          <a:bodyPr/>
          <a:lstStyle/>
          <a:p>
            <a:fld id="{2C54A3F3-15B8-49E4-ACB9-4CB6D5C3DBDC}" type="slidenum">
              <a:rPr lang="en-US" smtClean="0"/>
              <a:t>10</a:t>
            </a:fld>
            <a:endParaRPr lang="en-US"/>
          </a:p>
        </p:txBody>
      </p:sp>
    </p:spTree>
    <p:extLst>
      <p:ext uri="{BB962C8B-B14F-4D97-AF65-F5344CB8AC3E}">
        <p14:creationId xmlns:p14="http://schemas.microsoft.com/office/powerpoint/2010/main" val="3696321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point out that there are things that can affect the harvest of aquaculture. We already know that hurricanes can affect wild populations and, in this example, these clams are grown out in the Bay, so hurricanes can still affect the aquaculture of soft-shell clams. </a:t>
            </a:r>
          </a:p>
          <a:p>
            <a:endParaRPr lang="en-US" dirty="0"/>
          </a:p>
          <a:p>
            <a:r>
              <a:rPr lang="en-US" dirty="0"/>
              <a:t>Disease is a big concern for aquaculture because the animals are in high numbers and in a small space. If one gets sick, it is very easy for others to contract the disease and kill the entire population. </a:t>
            </a:r>
          </a:p>
        </p:txBody>
      </p:sp>
      <p:sp>
        <p:nvSpPr>
          <p:cNvPr id="4" name="Slide Number Placeholder 3"/>
          <p:cNvSpPr>
            <a:spLocks noGrp="1"/>
          </p:cNvSpPr>
          <p:nvPr>
            <p:ph type="sldNum" sz="quarter" idx="5"/>
          </p:nvPr>
        </p:nvSpPr>
        <p:spPr/>
        <p:txBody>
          <a:bodyPr/>
          <a:lstStyle/>
          <a:p>
            <a:fld id="{2C54A3F3-15B8-49E4-ACB9-4CB6D5C3DBDC}" type="slidenum">
              <a:rPr lang="en-US" smtClean="0"/>
              <a:t>11</a:t>
            </a:fld>
            <a:endParaRPr lang="en-US"/>
          </a:p>
        </p:txBody>
      </p:sp>
    </p:spTree>
    <p:extLst>
      <p:ext uri="{BB962C8B-B14F-4D97-AF65-F5344CB8AC3E}">
        <p14:creationId xmlns:p14="http://schemas.microsoft.com/office/powerpoint/2010/main" val="233562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THE LAST SLIDE TO SHOW BEFORE THE ACTIVITY**</a:t>
            </a:r>
            <a:endParaRPr lang="en-US" dirty="0"/>
          </a:p>
          <a:p>
            <a:endParaRPr lang="en-US" dirty="0"/>
          </a:p>
          <a:p>
            <a:r>
              <a:rPr lang="en-US" dirty="0"/>
              <a:t>For the activity, explain that you will be splitting the class into two groups: </a:t>
            </a:r>
            <a:r>
              <a:rPr lang="en-US" dirty="0" err="1"/>
              <a:t>aquaculturists</a:t>
            </a:r>
            <a:r>
              <a:rPr lang="en-US" dirty="0"/>
              <a:t> and watermen. Students will work with a partner in the same group for this activity. Explain that there are different scenarios around the room which represent different events that will affect their soft-shell clam yield. The students are to read each scenario and record the addition or loss of soft-shell clams on their data log sheet. After everyone is done, have the students total their soft-shell clam yield and create a bar graph (using the graph template handout) to compare their initial and final soft-shell clam yield.</a:t>
            </a:r>
          </a:p>
          <a:p>
            <a:endParaRPr lang="en-US" dirty="0"/>
          </a:p>
          <a:p>
            <a:endParaRPr lang="en-US" dirty="0"/>
          </a:p>
        </p:txBody>
      </p:sp>
      <p:sp>
        <p:nvSpPr>
          <p:cNvPr id="4" name="Slide Number Placeholder 3"/>
          <p:cNvSpPr>
            <a:spLocks noGrp="1"/>
          </p:cNvSpPr>
          <p:nvPr>
            <p:ph type="sldNum" sz="quarter" idx="5"/>
          </p:nvPr>
        </p:nvSpPr>
        <p:spPr/>
        <p:txBody>
          <a:bodyPr/>
          <a:lstStyle/>
          <a:p>
            <a:fld id="{2C54A3F3-15B8-49E4-ACB9-4CB6D5C3DBDC}" type="slidenum">
              <a:rPr lang="en-US" smtClean="0"/>
              <a:t>12</a:t>
            </a:fld>
            <a:endParaRPr lang="en-US"/>
          </a:p>
        </p:txBody>
      </p:sp>
    </p:spTree>
    <p:extLst>
      <p:ext uri="{BB962C8B-B14F-4D97-AF65-F5344CB8AC3E}">
        <p14:creationId xmlns:p14="http://schemas.microsoft.com/office/powerpoint/2010/main" val="4057316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a:t>
            </a:r>
            <a:r>
              <a:rPr lang="en-US" dirty="0" err="1"/>
              <a:t>aquaculturists</a:t>
            </a:r>
            <a:r>
              <a:rPr lang="en-US" dirty="0"/>
              <a:t>, ask students what scenarios caused them to lose the most clams:</a:t>
            </a:r>
          </a:p>
          <a:p>
            <a:endParaRPr lang="en-US" dirty="0"/>
          </a:p>
          <a:p>
            <a:r>
              <a:rPr lang="en-US" dirty="0"/>
              <a:t>Disease </a:t>
            </a:r>
            <a:r>
              <a:rPr lang="en-US" dirty="0">
                <a:sym typeface="Wingdings" panose="05000000000000000000" pitchFamily="2" charset="2"/>
              </a:rPr>
              <a:t> ask why this caused such a major loss in yield? (answer is because the clams are in such a tight space that it is easy for many of them to get sick)</a:t>
            </a:r>
          </a:p>
          <a:p>
            <a:r>
              <a:rPr lang="en-US" dirty="0">
                <a:sym typeface="Wingdings" panose="05000000000000000000" pitchFamily="2" charset="2"/>
              </a:rPr>
              <a:t>Hurricane  ask why this caused a loss in yield? (answer Is because the cages keep the clams confined in one space so they cannot move around as much as they would be able to if they weren’t in cages)</a:t>
            </a:r>
            <a:endParaRPr lang="en-US" dirty="0"/>
          </a:p>
        </p:txBody>
      </p:sp>
      <p:sp>
        <p:nvSpPr>
          <p:cNvPr id="4" name="Slide Number Placeholder 3"/>
          <p:cNvSpPr>
            <a:spLocks noGrp="1"/>
          </p:cNvSpPr>
          <p:nvPr>
            <p:ph type="sldNum" sz="quarter" idx="5"/>
          </p:nvPr>
        </p:nvSpPr>
        <p:spPr/>
        <p:txBody>
          <a:bodyPr/>
          <a:lstStyle/>
          <a:p>
            <a:fld id="{2C54A3F3-15B8-49E4-ACB9-4CB6D5C3DBDC}" type="slidenum">
              <a:rPr lang="en-US" smtClean="0"/>
              <a:t>13</a:t>
            </a:fld>
            <a:endParaRPr lang="en-US"/>
          </a:p>
        </p:txBody>
      </p:sp>
    </p:spTree>
    <p:extLst>
      <p:ext uri="{BB962C8B-B14F-4D97-AF65-F5344CB8AC3E}">
        <p14:creationId xmlns:p14="http://schemas.microsoft.com/office/powerpoint/2010/main" val="2059507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watermen, ask students what scenarios caused them to lose the most clams</a:t>
            </a:r>
          </a:p>
          <a:p>
            <a:endParaRPr lang="en-US" dirty="0"/>
          </a:p>
        </p:txBody>
      </p:sp>
      <p:sp>
        <p:nvSpPr>
          <p:cNvPr id="4" name="Slide Number Placeholder 3"/>
          <p:cNvSpPr>
            <a:spLocks noGrp="1"/>
          </p:cNvSpPr>
          <p:nvPr>
            <p:ph type="sldNum" sz="quarter" idx="5"/>
          </p:nvPr>
        </p:nvSpPr>
        <p:spPr/>
        <p:txBody>
          <a:bodyPr/>
          <a:lstStyle/>
          <a:p>
            <a:fld id="{2C54A3F3-15B8-49E4-ACB9-4CB6D5C3DBDC}" type="slidenum">
              <a:rPr lang="en-US" smtClean="0"/>
              <a:t>14</a:t>
            </a:fld>
            <a:endParaRPr lang="en-US"/>
          </a:p>
        </p:txBody>
      </p:sp>
    </p:spTree>
    <p:extLst>
      <p:ext uri="{BB962C8B-B14F-4D97-AF65-F5344CB8AC3E}">
        <p14:creationId xmlns:p14="http://schemas.microsoft.com/office/powerpoint/2010/main" val="130935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used to show the comparison of </a:t>
            </a:r>
            <a:r>
              <a:rPr lang="en-US" dirty="0" err="1"/>
              <a:t>aquaculturists</a:t>
            </a:r>
            <a:r>
              <a:rPr lang="en-US" dirty="0"/>
              <a:t> and watermen soft-shell clam yields. The point is to show that aquaculture can be used to restore the soft-shell clams in Virginia</a:t>
            </a:r>
          </a:p>
        </p:txBody>
      </p:sp>
      <p:sp>
        <p:nvSpPr>
          <p:cNvPr id="4" name="Slide Number Placeholder 3"/>
          <p:cNvSpPr>
            <a:spLocks noGrp="1"/>
          </p:cNvSpPr>
          <p:nvPr>
            <p:ph type="sldNum" sz="quarter" idx="5"/>
          </p:nvPr>
        </p:nvSpPr>
        <p:spPr/>
        <p:txBody>
          <a:bodyPr/>
          <a:lstStyle/>
          <a:p>
            <a:fld id="{2C54A3F3-15B8-49E4-ACB9-4CB6D5C3DBDC}" type="slidenum">
              <a:rPr lang="en-US" smtClean="0"/>
              <a:t>15</a:t>
            </a:fld>
            <a:endParaRPr lang="en-US"/>
          </a:p>
        </p:txBody>
      </p:sp>
    </p:spTree>
    <p:extLst>
      <p:ext uri="{BB962C8B-B14F-4D97-AF65-F5344CB8AC3E}">
        <p14:creationId xmlns:p14="http://schemas.microsoft.com/office/powerpoint/2010/main" val="3125052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let students know that soft-shell clam aquaculture is just one example of how their seafood is produced but that watermen are just as equally important. There are many fisheries that are solely caught by watermen and they are included in this slide. In the Chesapeake Bay, watermen are responsible for the blue crabs that we eat!</a:t>
            </a:r>
          </a:p>
        </p:txBody>
      </p:sp>
      <p:sp>
        <p:nvSpPr>
          <p:cNvPr id="4" name="Slide Number Placeholder 3"/>
          <p:cNvSpPr>
            <a:spLocks noGrp="1"/>
          </p:cNvSpPr>
          <p:nvPr>
            <p:ph type="sldNum" sz="quarter" idx="5"/>
          </p:nvPr>
        </p:nvSpPr>
        <p:spPr/>
        <p:txBody>
          <a:bodyPr/>
          <a:lstStyle/>
          <a:p>
            <a:fld id="{2C54A3F3-15B8-49E4-ACB9-4CB6D5C3DBDC}" type="slidenum">
              <a:rPr lang="en-US" smtClean="0"/>
              <a:t>17</a:t>
            </a:fld>
            <a:endParaRPr lang="en-US"/>
          </a:p>
        </p:txBody>
      </p:sp>
    </p:spTree>
    <p:extLst>
      <p:ext uri="{BB962C8B-B14F-4D97-AF65-F5344CB8AC3E}">
        <p14:creationId xmlns:p14="http://schemas.microsoft.com/office/powerpoint/2010/main" val="153068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Rochelle Seitz, PhD – Virginia Institute of Marine Science</a:t>
            </a:r>
          </a:p>
        </p:txBody>
      </p:sp>
      <p:sp>
        <p:nvSpPr>
          <p:cNvPr id="4" name="Slide Number Placeholder 3"/>
          <p:cNvSpPr>
            <a:spLocks noGrp="1"/>
          </p:cNvSpPr>
          <p:nvPr>
            <p:ph type="sldNum" sz="quarter" idx="5"/>
          </p:nvPr>
        </p:nvSpPr>
        <p:spPr/>
        <p:txBody>
          <a:bodyPr/>
          <a:lstStyle/>
          <a:p>
            <a:fld id="{2C54A3F3-15B8-49E4-ACB9-4CB6D5C3DBDC}" type="slidenum">
              <a:rPr lang="en-US" smtClean="0"/>
              <a:t>2</a:t>
            </a:fld>
            <a:endParaRPr lang="en-US"/>
          </a:p>
        </p:txBody>
      </p:sp>
    </p:spTree>
    <p:extLst>
      <p:ext uri="{BB962C8B-B14F-4D97-AF65-F5344CB8AC3E}">
        <p14:creationId xmlns:p14="http://schemas.microsoft.com/office/powerpoint/2010/main" val="419855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aquaculture? Ask the students. </a:t>
            </a:r>
          </a:p>
          <a:p>
            <a:r>
              <a:rPr lang="en-US" dirty="0"/>
              <a:t>Aquaculture is the farming of aquatic organisms, including both salt and freshwater. The image provided is of an open water aquaculture cage. Here, aquaculturists capture wild animals (like tuna or other larger fish) and keep them in these cages so they can monitor their growth, health, and food.</a:t>
            </a:r>
          </a:p>
          <a:p>
            <a:r>
              <a:rPr lang="en-US" dirty="0"/>
              <a:t>Ask students if they can provide some examples of some saltwater animals that might be reared in aquaculture. The ones that are provided include (from top to bottom): oysters, salmon, and some species of shrimp.</a:t>
            </a:r>
          </a:p>
          <a:p>
            <a:endParaRPr lang="en-US" dirty="0"/>
          </a:p>
          <a:p>
            <a:r>
              <a:rPr lang="en-US" dirty="0"/>
              <a:t>Image sources: oysters: </a:t>
            </a:r>
            <a:r>
              <a:rPr lang="en-US" dirty="0">
                <a:hlinkClick r:id="rId3"/>
              </a:rPr>
              <a:t>https://commons.wikimedia.org/wiki/</a:t>
            </a:r>
            <a:r>
              <a:rPr lang="en-US" dirty="0" err="1">
                <a:hlinkClick r:id="rId3"/>
              </a:rPr>
              <a:t>File:Pacific_oysters.jpg</a:t>
            </a:r>
            <a:r>
              <a:rPr lang="en-US" dirty="0"/>
              <a:t>– author: Guido, no alterations were made; </a:t>
            </a:r>
            <a:r>
              <a:rPr lang="en-US" dirty="0" err="1"/>
              <a:t>salmon:</a:t>
            </a:r>
            <a:r>
              <a:rPr lang="en-US" dirty="0" err="1">
                <a:hlinkClick r:id="rId4"/>
              </a:rPr>
              <a:t>https</a:t>
            </a:r>
            <a:r>
              <a:rPr lang="en-US" dirty="0">
                <a:hlinkClick r:id="rId4"/>
              </a:rPr>
              <a:t>://commons.wikimedia.org/wiki/</a:t>
            </a:r>
            <a:r>
              <a:rPr lang="en-US" dirty="0" err="1">
                <a:hlinkClick r:id="rId4"/>
              </a:rPr>
              <a:t>File:Pink_salmon_FWS.jpg</a:t>
            </a:r>
            <a:r>
              <a:rPr lang="en-US" dirty="0"/>
              <a:t> – author: </a:t>
            </a:r>
            <a:r>
              <a:rPr lang="en-US" sz="1200" b="0" i="0" kern="1200" dirty="0">
                <a:solidFill>
                  <a:schemeClr val="tx1"/>
                </a:solidFill>
                <a:effectLst/>
                <a:latin typeface="+mn-lt"/>
                <a:ea typeface="+mn-ea"/>
                <a:cs typeface="+mn-cs"/>
              </a:rPr>
              <a:t>Timothy </a:t>
            </a:r>
            <a:r>
              <a:rPr lang="en-US" sz="1200" b="0" i="0" kern="1200" dirty="0" err="1">
                <a:solidFill>
                  <a:schemeClr val="tx1"/>
                </a:solidFill>
                <a:effectLst/>
                <a:latin typeface="+mn-lt"/>
                <a:ea typeface="+mn-ea"/>
                <a:cs typeface="+mn-cs"/>
              </a:rPr>
              <a:t>Knepp</a:t>
            </a:r>
            <a:r>
              <a:rPr lang="en-US" sz="1200" b="0" i="0" kern="1200" dirty="0">
                <a:solidFill>
                  <a:schemeClr val="tx1"/>
                </a:solidFill>
                <a:effectLst/>
                <a:latin typeface="+mn-lt"/>
                <a:ea typeface="+mn-ea"/>
                <a:cs typeface="+mn-cs"/>
              </a:rPr>
              <a:t>, no alterations were made; shrimp: </a:t>
            </a:r>
            <a:r>
              <a:rPr lang="en-US" dirty="0">
                <a:hlinkClick r:id="rId5"/>
              </a:rPr>
              <a:t>https://commons.wikimedia.org/wiki/File:Red_Cherry_Shrimp_1.jpg</a:t>
            </a:r>
            <a:r>
              <a:rPr lang="en-US" dirty="0"/>
              <a:t> – author: </a:t>
            </a:r>
            <a:br>
              <a:rPr lang="en-US" sz="1200" u="none" strike="noStrike" kern="1200" dirty="0">
                <a:solidFill>
                  <a:schemeClr val="tx1"/>
                </a:solidFill>
                <a:effectLst/>
                <a:latin typeface="+mn-lt"/>
                <a:ea typeface="+mn-ea"/>
                <a:cs typeface="+mn-cs"/>
                <a:hlinkClick r:id="rId6" tooltip="en:User:TheJammingYam"/>
              </a:rPr>
            </a:br>
            <a:r>
              <a:rPr lang="en-US" sz="1200" u="none" strike="noStrike" kern="1200" dirty="0" err="1">
                <a:solidFill>
                  <a:schemeClr val="tx1"/>
                </a:solidFill>
                <a:effectLst/>
                <a:latin typeface="+mn-lt"/>
                <a:ea typeface="+mn-ea"/>
                <a:cs typeface="+mn-cs"/>
                <a:hlinkClick r:id="rId6" tooltip="en:User:TheJammingYam"/>
              </a:rPr>
              <a:t>TheJammingYam</a:t>
            </a:r>
            <a:r>
              <a:rPr lang="en-US" dirty="0"/>
              <a:t> (</a:t>
            </a:r>
            <a:r>
              <a:rPr lang="en-US" sz="1200" u="none" strike="noStrike" kern="1200" dirty="0">
                <a:solidFill>
                  <a:schemeClr val="tx1"/>
                </a:solidFill>
                <a:effectLst/>
                <a:latin typeface="+mn-lt"/>
                <a:ea typeface="+mn-ea"/>
                <a:cs typeface="+mn-cs"/>
                <a:hlinkClick r:id="rId7" tooltip="en:User talk:TheJammingYam"/>
              </a:rPr>
              <a:t>talk</a:t>
            </a:r>
            <a:r>
              <a:rPr lang="en-US" dirty="0"/>
              <a:t>), no alterations were made.</a:t>
            </a:r>
          </a:p>
          <a:p>
            <a:r>
              <a:rPr lang="en-US" dirty="0"/>
              <a:t>Aquaculture </a:t>
            </a:r>
            <a:r>
              <a:rPr lang="en-US" dirty="0" err="1"/>
              <a:t>cage:</a:t>
            </a:r>
            <a:r>
              <a:rPr lang="en-US" dirty="0" err="1">
                <a:hlinkClick r:id="rId8"/>
              </a:rPr>
              <a:t>https</a:t>
            </a:r>
            <a:r>
              <a:rPr lang="en-US" dirty="0">
                <a:hlinkClick r:id="rId8"/>
              </a:rPr>
              <a:t>://commons.wikimedia.org/wiki/File:A_view_of_the_recently_launched_Open_Sea_Cage_seashore_at_Visakhapatnam_in_Andhra_Pradesh.jpg</a:t>
            </a:r>
            <a:r>
              <a:rPr lang="en-US" dirty="0"/>
              <a:t> – author: Ministry of Civil </a:t>
            </a:r>
            <a:r>
              <a:rPr lang="en-US" dirty="0" err="1"/>
              <a:t>Avaition</a:t>
            </a:r>
            <a:r>
              <a:rPr lang="en-US" dirty="0"/>
              <a:t>, no alterations were made</a:t>
            </a:r>
          </a:p>
        </p:txBody>
      </p:sp>
      <p:sp>
        <p:nvSpPr>
          <p:cNvPr id="4" name="Slide Number Placeholder 3"/>
          <p:cNvSpPr>
            <a:spLocks noGrp="1"/>
          </p:cNvSpPr>
          <p:nvPr>
            <p:ph type="sldNum" sz="quarter" idx="5"/>
          </p:nvPr>
        </p:nvSpPr>
        <p:spPr/>
        <p:txBody>
          <a:bodyPr/>
          <a:lstStyle/>
          <a:p>
            <a:fld id="{2C54A3F3-15B8-49E4-ACB9-4CB6D5C3DBDC}" type="slidenum">
              <a:rPr lang="en-US" smtClean="0"/>
              <a:t>3</a:t>
            </a:fld>
            <a:endParaRPr lang="en-US"/>
          </a:p>
        </p:txBody>
      </p:sp>
    </p:spTree>
    <p:extLst>
      <p:ext uri="{BB962C8B-B14F-4D97-AF65-F5344CB8AC3E}">
        <p14:creationId xmlns:p14="http://schemas.microsoft.com/office/powerpoint/2010/main" val="235050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Aquaculture continues to grow, and the amount of seafood provided for human consumption will only continue to grow along with it. </a:t>
            </a:r>
          </a:p>
        </p:txBody>
      </p:sp>
      <p:sp>
        <p:nvSpPr>
          <p:cNvPr id="4" name="Slide Number Placeholder 3"/>
          <p:cNvSpPr>
            <a:spLocks noGrp="1"/>
          </p:cNvSpPr>
          <p:nvPr>
            <p:ph type="sldNum" sz="quarter" idx="5"/>
          </p:nvPr>
        </p:nvSpPr>
        <p:spPr/>
        <p:txBody>
          <a:bodyPr/>
          <a:lstStyle/>
          <a:p>
            <a:fld id="{2C54A3F3-15B8-49E4-ACB9-4CB6D5C3DBDC}" type="slidenum">
              <a:rPr lang="en-US" smtClean="0"/>
              <a:t>4</a:t>
            </a:fld>
            <a:endParaRPr lang="en-US"/>
          </a:p>
        </p:txBody>
      </p:sp>
    </p:spTree>
    <p:extLst>
      <p:ext uri="{BB962C8B-B14F-4D97-AF65-F5344CB8AC3E}">
        <p14:creationId xmlns:p14="http://schemas.microsoft.com/office/powerpoint/2010/main" val="2026446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guess the types of marine animals that are farmed in aquaculture. You might want to prompt them with different groups of animals like fish, bivalves, etc. You can mention that there are other animals and plants that are farmed in aquaculture, but these are the top three.</a:t>
            </a:r>
          </a:p>
          <a:p>
            <a:endParaRPr lang="en-US" dirty="0"/>
          </a:p>
        </p:txBody>
      </p:sp>
      <p:sp>
        <p:nvSpPr>
          <p:cNvPr id="4" name="Slide Number Placeholder 3"/>
          <p:cNvSpPr>
            <a:spLocks noGrp="1"/>
          </p:cNvSpPr>
          <p:nvPr>
            <p:ph type="sldNum" sz="quarter" idx="5"/>
          </p:nvPr>
        </p:nvSpPr>
        <p:spPr/>
        <p:txBody>
          <a:bodyPr/>
          <a:lstStyle/>
          <a:p>
            <a:fld id="{2C54A3F3-15B8-49E4-ACB9-4CB6D5C3DBDC}" type="slidenum">
              <a:rPr lang="en-US" smtClean="0"/>
              <a:t>5</a:t>
            </a:fld>
            <a:endParaRPr lang="en-US"/>
          </a:p>
        </p:txBody>
      </p:sp>
    </p:spTree>
    <p:extLst>
      <p:ext uri="{BB962C8B-B14F-4D97-AF65-F5344CB8AC3E}">
        <p14:creationId xmlns:p14="http://schemas.microsoft.com/office/powerpoint/2010/main" val="4084973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know what types of animals are farmed here in Chesapeake Bay. Oysters are the main animal that is farmed in Chesapeake Bay. Clams are last on this list to lead into the background information on soft-shell clams</a:t>
            </a:r>
          </a:p>
          <a:p>
            <a:endParaRPr lang="en-US" dirty="0"/>
          </a:p>
          <a:p>
            <a:r>
              <a:rPr lang="en-US" dirty="0"/>
              <a:t>**If Chesapeake Bay is not relevant to your location, you can replace this slide with examples that are relevant to your area.</a:t>
            </a:r>
          </a:p>
          <a:p>
            <a:endParaRPr lang="en-US" dirty="0"/>
          </a:p>
          <a:p>
            <a:r>
              <a:rPr lang="en-US" dirty="0"/>
              <a:t>Image credit: </a:t>
            </a:r>
            <a:r>
              <a:rPr lang="en-US" sz="1200" b="0" i="0" kern="1200" dirty="0">
                <a:solidFill>
                  <a:schemeClr val="tx1"/>
                </a:solidFill>
                <a:effectLst/>
                <a:latin typeface="+mn-lt"/>
                <a:ea typeface="+mn-ea"/>
                <a:cs typeface="+mn-cs"/>
              </a:rPr>
              <a:t>NASA/USGS/Landsat 5</a:t>
            </a:r>
            <a:endParaRPr lang="en-US" dirty="0"/>
          </a:p>
        </p:txBody>
      </p:sp>
      <p:sp>
        <p:nvSpPr>
          <p:cNvPr id="4" name="Slide Number Placeholder 3"/>
          <p:cNvSpPr>
            <a:spLocks noGrp="1"/>
          </p:cNvSpPr>
          <p:nvPr>
            <p:ph type="sldNum" sz="quarter" idx="5"/>
          </p:nvPr>
        </p:nvSpPr>
        <p:spPr/>
        <p:txBody>
          <a:bodyPr/>
          <a:lstStyle/>
          <a:p>
            <a:fld id="{2C54A3F3-15B8-49E4-ACB9-4CB6D5C3DBDC}" type="slidenum">
              <a:rPr lang="en-US" smtClean="0"/>
              <a:t>6</a:t>
            </a:fld>
            <a:endParaRPr lang="en-US"/>
          </a:p>
        </p:txBody>
      </p:sp>
    </p:spTree>
    <p:extLst>
      <p:ext uri="{BB962C8B-B14F-4D97-AF65-F5344CB8AC3E}">
        <p14:creationId xmlns:p14="http://schemas.microsoft.com/office/powerpoint/2010/main" val="361498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the teacher with basic background information on soft-shell clams. </a:t>
            </a:r>
          </a:p>
          <a:p>
            <a:endParaRPr lang="en-US" dirty="0"/>
          </a:p>
          <a:p>
            <a:r>
              <a:rPr lang="en-US" dirty="0"/>
              <a:t>For the renewable resource bullet, it is important to discuss the meaning on this: a natural resource that will replenish to replace the portion depleted </a:t>
            </a:r>
            <a:r>
              <a:rPr lang="en-US" sz="1200" b="0" i="0" kern="1200" dirty="0">
                <a:solidFill>
                  <a:schemeClr val="tx1"/>
                </a:solidFill>
                <a:effectLst/>
                <a:latin typeface="+mn-lt"/>
                <a:ea typeface="+mn-ea"/>
                <a:cs typeface="+mn-cs"/>
              </a:rPr>
              <a:t>due to usage and consumption, either through natural reproduction or other recurring processes </a:t>
            </a:r>
            <a:endParaRPr lang="en-US" dirty="0"/>
          </a:p>
          <a:p>
            <a:endParaRPr lang="en-US" dirty="0"/>
          </a:p>
          <a:p>
            <a:r>
              <a:rPr lang="en-US" dirty="0"/>
              <a:t>Like oysters, soft-shell clams filter the Bay and make the water cleaner. </a:t>
            </a:r>
          </a:p>
          <a:p>
            <a:endParaRPr lang="en-US" dirty="0"/>
          </a:p>
          <a:p>
            <a:r>
              <a:rPr lang="en-US" dirty="0"/>
              <a:t>To explain the soft-shell aspect, ask students if they have ever held a clam, scallop, or snail shell in their hands and discuss how difficult it is to break their shells. Soft-shell clams get their name because you can crush them in your hands.</a:t>
            </a:r>
          </a:p>
          <a:p>
            <a:endParaRPr lang="en-US" dirty="0"/>
          </a:p>
          <a:p>
            <a:r>
              <a:rPr lang="en-US" dirty="0"/>
              <a:t>These clams are also an important prey item to many Bay inhabitants including blue crabs, horseshoe crabs, cownose rays, and many fishes like spot.</a:t>
            </a:r>
          </a:p>
          <a:p>
            <a:endParaRPr lang="en-US" dirty="0"/>
          </a:p>
          <a:p>
            <a:r>
              <a:rPr lang="en-US" dirty="0"/>
              <a:t>Image source: </a:t>
            </a:r>
            <a:r>
              <a:rPr lang="en-US" dirty="0">
                <a:hlinkClick r:id="rId3"/>
              </a:rPr>
              <a:t>https://commons.wikimedia.org/wiki/File:Ecomare_-_strandgaper_(4792-mya-strandgaper-mok-ogb).jpg</a:t>
            </a:r>
            <a:r>
              <a:rPr lang="en-US" dirty="0"/>
              <a:t>, author: </a:t>
            </a:r>
            <a:r>
              <a:rPr lang="en-US" sz="1200" b="0" i="0" kern="1200" dirty="0" err="1">
                <a:solidFill>
                  <a:schemeClr val="tx1"/>
                </a:solidFill>
                <a:effectLst/>
                <a:latin typeface="+mn-lt"/>
                <a:ea typeface="+mn-ea"/>
                <a:cs typeface="+mn-cs"/>
              </a:rPr>
              <a:t>Ecomare</a:t>
            </a:r>
            <a:r>
              <a:rPr lang="en-US" sz="1200" b="0" i="0" kern="1200" dirty="0">
                <a:solidFill>
                  <a:schemeClr val="tx1"/>
                </a:solidFill>
                <a:effectLst/>
                <a:latin typeface="+mn-lt"/>
                <a:ea typeface="+mn-ea"/>
                <a:cs typeface="+mn-cs"/>
              </a:rPr>
              <a:t>/Oscar Bos</a:t>
            </a:r>
            <a:endParaRPr lang="en-US" dirty="0"/>
          </a:p>
        </p:txBody>
      </p:sp>
      <p:sp>
        <p:nvSpPr>
          <p:cNvPr id="4" name="Slide Number Placeholder 3"/>
          <p:cNvSpPr>
            <a:spLocks noGrp="1"/>
          </p:cNvSpPr>
          <p:nvPr>
            <p:ph type="sldNum" sz="quarter" idx="5"/>
          </p:nvPr>
        </p:nvSpPr>
        <p:spPr/>
        <p:txBody>
          <a:bodyPr/>
          <a:lstStyle/>
          <a:p>
            <a:fld id="{2C54A3F3-15B8-49E4-ACB9-4CB6D5C3DBDC}" type="slidenum">
              <a:rPr lang="en-US" smtClean="0"/>
              <a:t>7</a:t>
            </a:fld>
            <a:endParaRPr lang="en-US"/>
          </a:p>
        </p:txBody>
      </p:sp>
    </p:spTree>
    <p:extLst>
      <p:ext uri="{BB962C8B-B14F-4D97-AF65-F5344CB8AC3E}">
        <p14:creationId xmlns:p14="http://schemas.microsoft.com/office/powerpoint/2010/main" val="118728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Soft-shell clams are the animal that the activity focuses on, so it is important to go over their history in Chesapeake Bay. </a:t>
            </a:r>
          </a:p>
          <a:p>
            <a:endParaRPr lang="en-US" dirty="0"/>
          </a:p>
          <a:p>
            <a:r>
              <a:rPr lang="en-US" dirty="0"/>
              <a:t>The fishery was established in the Bay in to 1950 and the clams were wild caught. The numbers of clams harvested began to decline in the early 1970s because of overharvesting. Here, it is important to make sure that students understand that overharvesting means that clams were being taken in such high amounts and weren’t given the time to reproduce to keep the population up.</a:t>
            </a:r>
          </a:p>
          <a:p>
            <a:endParaRPr lang="en-US" dirty="0"/>
          </a:p>
          <a:p>
            <a:r>
              <a:rPr lang="en-US" dirty="0"/>
              <a:t>The fishery was all but destroyed after Tropical Storm Agnes came in 1972 and deposited tons sediment into the Bay, thus smothering the clams (here, you can ask students why the addition of sediment might be bad for a creature that lives in the sediment; answers include that they won’t be able to breathe or eat since they get all of their food from the water). In the Maryland portion of the Bay, there are still small harvests but there is no remaining fishery in Virginia.</a:t>
            </a:r>
          </a:p>
          <a:p>
            <a:endParaRPr lang="en-US" dirty="0"/>
          </a:p>
          <a:p>
            <a:r>
              <a:rPr lang="en-US" dirty="0"/>
              <a:t>One of the main reasons soft-shell clams are struggling to replenish their population is due to the fact that their predators are so voracious, mainly the blue crab. The blue crabs eat majority of the juvenile clams before they have a chance to grow to and reproduce.</a:t>
            </a:r>
          </a:p>
        </p:txBody>
      </p:sp>
      <p:sp>
        <p:nvSpPr>
          <p:cNvPr id="4" name="Slide Number Placeholder 3"/>
          <p:cNvSpPr>
            <a:spLocks noGrp="1"/>
          </p:cNvSpPr>
          <p:nvPr>
            <p:ph type="sldNum" sz="quarter" idx="5"/>
          </p:nvPr>
        </p:nvSpPr>
        <p:spPr/>
        <p:txBody>
          <a:bodyPr/>
          <a:lstStyle/>
          <a:p>
            <a:fld id="{2C54A3F3-15B8-49E4-ACB9-4CB6D5C3DBDC}" type="slidenum">
              <a:rPr lang="en-US" smtClean="0"/>
              <a:t>8</a:t>
            </a:fld>
            <a:endParaRPr lang="en-US"/>
          </a:p>
        </p:txBody>
      </p:sp>
    </p:spTree>
    <p:extLst>
      <p:ext uri="{BB962C8B-B14F-4D97-AF65-F5344CB8AC3E}">
        <p14:creationId xmlns:p14="http://schemas.microsoft.com/office/powerpoint/2010/main" val="717406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the following question:</a:t>
            </a:r>
          </a:p>
          <a:p>
            <a:endParaRPr lang="en-US" dirty="0"/>
          </a:p>
          <a:p>
            <a:r>
              <a:rPr lang="en-US" dirty="0"/>
              <a:t>If soft-shell clams cannot replenish their population due to the presence of their predators, what can we do to help restore the population?</a:t>
            </a:r>
          </a:p>
          <a:p>
            <a:endParaRPr lang="en-US" dirty="0"/>
          </a:p>
          <a:p>
            <a:r>
              <a:rPr lang="en-US" dirty="0"/>
              <a:t>One answer is aquaculture!</a:t>
            </a:r>
          </a:p>
        </p:txBody>
      </p:sp>
      <p:sp>
        <p:nvSpPr>
          <p:cNvPr id="4" name="Slide Number Placeholder 3"/>
          <p:cNvSpPr>
            <a:spLocks noGrp="1"/>
          </p:cNvSpPr>
          <p:nvPr>
            <p:ph type="sldNum" sz="quarter" idx="5"/>
          </p:nvPr>
        </p:nvSpPr>
        <p:spPr/>
        <p:txBody>
          <a:bodyPr/>
          <a:lstStyle/>
          <a:p>
            <a:fld id="{2C54A3F3-15B8-49E4-ACB9-4CB6D5C3DBDC}" type="slidenum">
              <a:rPr lang="en-US" smtClean="0"/>
              <a:t>9</a:t>
            </a:fld>
            <a:endParaRPr lang="en-US"/>
          </a:p>
        </p:txBody>
      </p:sp>
    </p:spTree>
    <p:extLst>
      <p:ext uri="{BB962C8B-B14F-4D97-AF65-F5344CB8AC3E}">
        <p14:creationId xmlns:p14="http://schemas.microsoft.com/office/powerpoint/2010/main" val="410558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DCCC-D58B-4D76-9ED8-3D6ADF354A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45652-1901-4EC3-96A9-CFC97F50C6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52769F-C3E6-47B0-A4A6-EADD21609745}"/>
              </a:ext>
            </a:extLst>
          </p:cNvPr>
          <p:cNvSpPr>
            <a:spLocks noGrp="1"/>
          </p:cNvSpPr>
          <p:nvPr>
            <p:ph type="dt" sz="half" idx="10"/>
          </p:nvPr>
        </p:nvSpPr>
        <p:spPr/>
        <p:txBody>
          <a:bodyPr/>
          <a:lstStyle/>
          <a:p>
            <a:fld id="{96806DF5-EBB1-4C49-A9FB-45CED47B130D}" type="datetimeFigureOut">
              <a:rPr lang="en-US" smtClean="0"/>
              <a:t>3/24/2020</a:t>
            </a:fld>
            <a:endParaRPr lang="en-US"/>
          </a:p>
        </p:txBody>
      </p:sp>
      <p:sp>
        <p:nvSpPr>
          <p:cNvPr id="5" name="Footer Placeholder 4">
            <a:extLst>
              <a:ext uri="{FF2B5EF4-FFF2-40B4-BE49-F238E27FC236}">
                <a16:creationId xmlns:a16="http://schemas.microsoft.com/office/drawing/2014/main" id="{A35E4887-33B5-4A09-B295-D8BA71E6B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A2B9C-45F4-47D9-BF8C-59EF49008736}"/>
              </a:ext>
            </a:extLst>
          </p:cNvPr>
          <p:cNvSpPr>
            <a:spLocks noGrp="1"/>
          </p:cNvSpPr>
          <p:nvPr>
            <p:ph type="sldNum" sz="quarter" idx="12"/>
          </p:nvPr>
        </p:nvSpPr>
        <p:spPr/>
        <p:txBody>
          <a:bodyPr/>
          <a:lstStyle/>
          <a:p>
            <a:fld id="{2700F0A9-BB14-4BAC-BC0E-715F17AB901A}" type="slidenum">
              <a:rPr lang="en-US" smtClean="0"/>
              <a:t>‹#›</a:t>
            </a:fld>
            <a:endParaRPr lang="en-US"/>
          </a:p>
        </p:txBody>
      </p:sp>
    </p:spTree>
    <p:extLst>
      <p:ext uri="{BB962C8B-B14F-4D97-AF65-F5344CB8AC3E}">
        <p14:creationId xmlns:p14="http://schemas.microsoft.com/office/powerpoint/2010/main" val="338749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55A85-F364-4FEA-8D8A-2B0561B78E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4C9573-A4FC-4968-9EEE-92C13C121B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217F4-3A24-4614-A030-1384D27C4577}"/>
              </a:ext>
            </a:extLst>
          </p:cNvPr>
          <p:cNvSpPr>
            <a:spLocks noGrp="1"/>
          </p:cNvSpPr>
          <p:nvPr>
            <p:ph type="dt" sz="half" idx="10"/>
          </p:nvPr>
        </p:nvSpPr>
        <p:spPr/>
        <p:txBody>
          <a:bodyPr/>
          <a:lstStyle/>
          <a:p>
            <a:fld id="{96806DF5-EBB1-4C49-A9FB-45CED47B130D}" type="datetimeFigureOut">
              <a:rPr lang="en-US" smtClean="0"/>
              <a:t>3/24/2020</a:t>
            </a:fld>
            <a:endParaRPr lang="en-US"/>
          </a:p>
        </p:txBody>
      </p:sp>
      <p:sp>
        <p:nvSpPr>
          <p:cNvPr id="5" name="Footer Placeholder 4">
            <a:extLst>
              <a:ext uri="{FF2B5EF4-FFF2-40B4-BE49-F238E27FC236}">
                <a16:creationId xmlns:a16="http://schemas.microsoft.com/office/drawing/2014/main" id="{07EFFC3C-84A2-43A1-8F66-C975F37C8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C267D-CE81-4219-9B86-1BFF6FC4CB85}"/>
              </a:ext>
            </a:extLst>
          </p:cNvPr>
          <p:cNvSpPr>
            <a:spLocks noGrp="1"/>
          </p:cNvSpPr>
          <p:nvPr>
            <p:ph type="sldNum" sz="quarter" idx="12"/>
          </p:nvPr>
        </p:nvSpPr>
        <p:spPr/>
        <p:txBody>
          <a:bodyPr/>
          <a:lstStyle/>
          <a:p>
            <a:fld id="{2700F0A9-BB14-4BAC-BC0E-715F17AB901A}" type="slidenum">
              <a:rPr lang="en-US" smtClean="0"/>
              <a:t>‹#›</a:t>
            </a:fld>
            <a:endParaRPr lang="en-US"/>
          </a:p>
        </p:txBody>
      </p:sp>
    </p:spTree>
    <p:extLst>
      <p:ext uri="{BB962C8B-B14F-4D97-AF65-F5344CB8AC3E}">
        <p14:creationId xmlns:p14="http://schemas.microsoft.com/office/powerpoint/2010/main" val="113990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13EC67-6218-4B1A-974D-0B2A96B20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FBA2F0-5BD8-45CF-9443-F45F997D38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7A2F9-ABE8-4A94-A7D3-F7BA55D3162F}"/>
              </a:ext>
            </a:extLst>
          </p:cNvPr>
          <p:cNvSpPr>
            <a:spLocks noGrp="1"/>
          </p:cNvSpPr>
          <p:nvPr>
            <p:ph type="dt" sz="half" idx="10"/>
          </p:nvPr>
        </p:nvSpPr>
        <p:spPr/>
        <p:txBody>
          <a:bodyPr/>
          <a:lstStyle/>
          <a:p>
            <a:fld id="{96806DF5-EBB1-4C49-A9FB-45CED47B130D}" type="datetimeFigureOut">
              <a:rPr lang="en-US" smtClean="0"/>
              <a:t>3/24/2020</a:t>
            </a:fld>
            <a:endParaRPr lang="en-US"/>
          </a:p>
        </p:txBody>
      </p:sp>
      <p:sp>
        <p:nvSpPr>
          <p:cNvPr id="5" name="Footer Placeholder 4">
            <a:extLst>
              <a:ext uri="{FF2B5EF4-FFF2-40B4-BE49-F238E27FC236}">
                <a16:creationId xmlns:a16="http://schemas.microsoft.com/office/drawing/2014/main" id="{4997606E-0D11-4A0D-9E4A-67A580824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2BF56-74B6-4995-8431-01F01C9D8FF4}"/>
              </a:ext>
            </a:extLst>
          </p:cNvPr>
          <p:cNvSpPr>
            <a:spLocks noGrp="1"/>
          </p:cNvSpPr>
          <p:nvPr>
            <p:ph type="sldNum" sz="quarter" idx="12"/>
          </p:nvPr>
        </p:nvSpPr>
        <p:spPr/>
        <p:txBody>
          <a:bodyPr/>
          <a:lstStyle/>
          <a:p>
            <a:fld id="{2700F0A9-BB14-4BAC-BC0E-715F17AB901A}" type="slidenum">
              <a:rPr lang="en-US" smtClean="0"/>
              <a:t>‹#›</a:t>
            </a:fld>
            <a:endParaRPr lang="en-US"/>
          </a:p>
        </p:txBody>
      </p:sp>
    </p:spTree>
    <p:extLst>
      <p:ext uri="{BB962C8B-B14F-4D97-AF65-F5344CB8AC3E}">
        <p14:creationId xmlns:p14="http://schemas.microsoft.com/office/powerpoint/2010/main" val="387298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3B02-627A-4F4D-A0E4-8064EE8F63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519FAE-261E-46B0-AFDE-0F24AA9101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FCC7E-9224-4DEE-8F13-AF3207AD4939}"/>
              </a:ext>
            </a:extLst>
          </p:cNvPr>
          <p:cNvSpPr>
            <a:spLocks noGrp="1"/>
          </p:cNvSpPr>
          <p:nvPr>
            <p:ph type="dt" sz="half" idx="10"/>
          </p:nvPr>
        </p:nvSpPr>
        <p:spPr/>
        <p:txBody>
          <a:bodyPr/>
          <a:lstStyle/>
          <a:p>
            <a:fld id="{96806DF5-EBB1-4C49-A9FB-45CED47B130D}" type="datetimeFigureOut">
              <a:rPr lang="en-US" smtClean="0"/>
              <a:t>3/24/2020</a:t>
            </a:fld>
            <a:endParaRPr lang="en-US"/>
          </a:p>
        </p:txBody>
      </p:sp>
      <p:sp>
        <p:nvSpPr>
          <p:cNvPr id="5" name="Footer Placeholder 4">
            <a:extLst>
              <a:ext uri="{FF2B5EF4-FFF2-40B4-BE49-F238E27FC236}">
                <a16:creationId xmlns:a16="http://schemas.microsoft.com/office/drawing/2014/main" id="{9A3DDB0C-A257-4689-BBE8-5C0118183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BFAC3-E301-436E-86BA-A9399D777ABD}"/>
              </a:ext>
            </a:extLst>
          </p:cNvPr>
          <p:cNvSpPr>
            <a:spLocks noGrp="1"/>
          </p:cNvSpPr>
          <p:nvPr>
            <p:ph type="sldNum" sz="quarter" idx="12"/>
          </p:nvPr>
        </p:nvSpPr>
        <p:spPr/>
        <p:txBody>
          <a:bodyPr/>
          <a:lstStyle/>
          <a:p>
            <a:fld id="{2700F0A9-BB14-4BAC-BC0E-715F17AB901A}" type="slidenum">
              <a:rPr lang="en-US" smtClean="0"/>
              <a:t>‹#›</a:t>
            </a:fld>
            <a:endParaRPr lang="en-US"/>
          </a:p>
        </p:txBody>
      </p:sp>
    </p:spTree>
    <p:extLst>
      <p:ext uri="{BB962C8B-B14F-4D97-AF65-F5344CB8AC3E}">
        <p14:creationId xmlns:p14="http://schemas.microsoft.com/office/powerpoint/2010/main" val="3947531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4A7DD-6DB4-46A6-A5BF-9A8F9EAFC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0730AB-1856-491B-9E84-61EE126A7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C27312-DE8A-4C1E-8CD6-DA1C3838B54F}"/>
              </a:ext>
            </a:extLst>
          </p:cNvPr>
          <p:cNvSpPr>
            <a:spLocks noGrp="1"/>
          </p:cNvSpPr>
          <p:nvPr>
            <p:ph type="dt" sz="half" idx="10"/>
          </p:nvPr>
        </p:nvSpPr>
        <p:spPr/>
        <p:txBody>
          <a:bodyPr/>
          <a:lstStyle/>
          <a:p>
            <a:fld id="{96806DF5-EBB1-4C49-A9FB-45CED47B130D}" type="datetimeFigureOut">
              <a:rPr lang="en-US" smtClean="0"/>
              <a:t>3/24/2020</a:t>
            </a:fld>
            <a:endParaRPr lang="en-US"/>
          </a:p>
        </p:txBody>
      </p:sp>
      <p:sp>
        <p:nvSpPr>
          <p:cNvPr id="5" name="Footer Placeholder 4">
            <a:extLst>
              <a:ext uri="{FF2B5EF4-FFF2-40B4-BE49-F238E27FC236}">
                <a16:creationId xmlns:a16="http://schemas.microsoft.com/office/drawing/2014/main" id="{169521C8-846C-4505-B731-BD183C0D9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F8A73-CD5B-40CC-BCFB-BBBE783C3295}"/>
              </a:ext>
            </a:extLst>
          </p:cNvPr>
          <p:cNvSpPr>
            <a:spLocks noGrp="1"/>
          </p:cNvSpPr>
          <p:nvPr>
            <p:ph type="sldNum" sz="quarter" idx="12"/>
          </p:nvPr>
        </p:nvSpPr>
        <p:spPr/>
        <p:txBody>
          <a:bodyPr/>
          <a:lstStyle/>
          <a:p>
            <a:fld id="{2700F0A9-BB14-4BAC-BC0E-715F17AB901A}" type="slidenum">
              <a:rPr lang="en-US" smtClean="0"/>
              <a:t>‹#›</a:t>
            </a:fld>
            <a:endParaRPr lang="en-US"/>
          </a:p>
        </p:txBody>
      </p:sp>
    </p:spTree>
    <p:extLst>
      <p:ext uri="{BB962C8B-B14F-4D97-AF65-F5344CB8AC3E}">
        <p14:creationId xmlns:p14="http://schemas.microsoft.com/office/powerpoint/2010/main" val="317777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3C10-00F6-48AB-905B-8FB3CCC966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707D91-BED9-4DDC-98F6-A5D8273643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B9853-454E-475C-B53F-E4D2EEB887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A75919-9AE1-4911-9DCF-AC1D6C34AE87}"/>
              </a:ext>
            </a:extLst>
          </p:cNvPr>
          <p:cNvSpPr>
            <a:spLocks noGrp="1"/>
          </p:cNvSpPr>
          <p:nvPr>
            <p:ph type="dt" sz="half" idx="10"/>
          </p:nvPr>
        </p:nvSpPr>
        <p:spPr/>
        <p:txBody>
          <a:bodyPr/>
          <a:lstStyle/>
          <a:p>
            <a:fld id="{96806DF5-EBB1-4C49-A9FB-45CED47B130D}" type="datetimeFigureOut">
              <a:rPr lang="en-US" smtClean="0"/>
              <a:t>3/24/2020</a:t>
            </a:fld>
            <a:endParaRPr lang="en-US"/>
          </a:p>
        </p:txBody>
      </p:sp>
      <p:sp>
        <p:nvSpPr>
          <p:cNvPr id="6" name="Footer Placeholder 5">
            <a:extLst>
              <a:ext uri="{FF2B5EF4-FFF2-40B4-BE49-F238E27FC236}">
                <a16:creationId xmlns:a16="http://schemas.microsoft.com/office/drawing/2014/main" id="{CC04B6FD-F6BA-4816-AF3B-4F77BF8AC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61C66-7B00-4DC5-8237-D67D96A17923}"/>
              </a:ext>
            </a:extLst>
          </p:cNvPr>
          <p:cNvSpPr>
            <a:spLocks noGrp="1"/>
          </p:cNvSpPr>
          <p:nvPr>
            <p:ph type="sldNum" sz="quarter" idx="12"/>
          </p:nvPr>
        </p:nvSpPr>
        <p:spPr/>
        <p:txBody>
          <a:bodyPr/>
          <a:lstStyle/>
          <a:p>
            <a:fld id="{2700F0A9-BB14-4BAC-BC0E-715F17AB901A}" type="slidenum">
              <a:rPr lang="en-US" smtClean="0"/>
              <a:t>‹#›</a:t>
            </a:fld>
            <a:endParaRPr lang="en-US"/>
          </a:p>
        </p:txBody>
      </p:sp>
    </p:spTree>
    <p:extLst>
      <p:ext uri="{BB962C8B-B14F-4D97-AF65-F5344CB8AC3E}">
        <p14:creationId xmlns:p14="http://schemas.microsoft.com/office/powerpoint/2010/main" val="72609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8D44-2BC9-4D87-89F7-F15F6CC79C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044091-B2A2-4C6D-9DD1-5A5CA01F8B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E71EC1-0CE6-4096-AA62-F1ED28F2C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D6A479-C02D-48A3-9ACF-F3B50536D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B36BE1-8532-46E6-8EFA-5E8D0762D6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95BF07-4185-4038-8052-7065D46E19D0}"/>
              </a:ext>
            </a:extLst>
          </p:cNvPr>
          <p:cNvSpPr>
            <a:spLocks noGrp="1"/>
          </p:cNvSpPr>
          <p:nvPr>
            <p:ph type="dt" sz="half" idx="10"/>
          </p:nvPr>
        </p:nvSpPr>
        <p:spPr/>
        <p:txBody>
          <a:bodyPr/>
          <a:lstStyle/>
          <a:p>
            <a:fld id="{96806DF5-EBB1-4C49-A9FB-45CED47B130D}" type="datetimeFigureOut">
              <a:rPr lang="en-US" smtClean="0"/>
              <a:t>3/24/2020</a:t>
            </a:fld>
            <a:endParaRPr lang="en-US"/>
          </a:p>
        </p:txBody>
      </p:sp>
      <p:sp>
        <p:nvSpPr>
          <p:cNvPr id="8" name="Footer Placeholder 7">
            <a:extLst>
              <a:ext uri="{FF2B5EF4-FFF2-40B4-BE49-F238E27FC236}">
                <a16:creationId xmlns:a16="http://schemas.microsoft.com/office/drawing/2014/main" id="{47C94AB6-68FE-437F-BF4A-3AC56CEE56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4FF107-FBE1-4363-9A25-5CF387F05391}"/>
              </a:ext>
            </a:extLst>
          </p:cNvPr>
          <p:cNvSpPr>
            <a:spLocks noGrp="1"/>
          </p:cNvSpPr>
          <p:nvPr>
            <p:ph type="sldNum" sz="quarter" idx="12"/>
          </p:nvPr>
        </p:nvSpPr>
        <p:spPr/>
        <p:txBody>
          <a:bodyPr/>
          <a:lstStyle/>
          <a:p>
            <a:fld id="{2700F0A9-BB14-4BAC-BC0E-715F17AB901A}" type="slidenum">
              <a:rPr lang="en-US" smtClean="0"/>
              <a:t>‹#›</a:t>
            </a:fld>
            <a:endParaRPr lang="en-US"/>
          </a:p>
        </p:txBody>
      </p:sp>
    </p:spTree>
    <p:extLst>
      <p:ext uri="{BB962C8B-B14F-4D97-AF65-F5344CB8AC3E}">
        <p14:creationId xmlns:p14="http://schemas.microsoft.com/office/powerpoint/2010/main" val="378235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EE54-94FF-4841-A0FD-E3C676C04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7DFA51-D849-426A-856D-FDD0CDF88DD0}"/>
              </a:ext>
            </a:extLst>
          </p:cNvPr>
          <p:cNvSpPr>
            <a:spLocks noGrp="1"/>
          </p:cNvSpPr>
          <p:nvPr>
            <p:ph type="dt" sz="half" idx="10"/>
          </p:nvPr>
        </p:nvSpPr>
        <p:spPr/>
        <p:txBody>
          <a:bodyPr/>
          <a:lstStyle/>
          <a:p>
            <a:fld id="{96806DF5-EBB1-4C49-A9FB-45CED47B130D}" type="datetimeFigureOut">
              <a:rPr lang="en-US" smtClean="0"/>
              <a:t>3/24/2020</a:t>
            </a:fld>
            <a:endParaRPr lang="en-US"/>
          </a:p>
        </p:txBody>
      </p:sp>
      <p:sp>
        <p:nvSpPr>
          <p:cNvPr id="4" name="Footer Placeholder 3">
            <a:extLst>
              <a:ext uri="{FF2B5EF4-FFF2-40B4-BE49-F238E27FC236}">
                <a16:creationId xmlns:a16="http://schemas.microsoft.com/office/drawing/2014/main" id="{FBDCB7E9-2AA3-4310-9A9D-1E6CF2BA9D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3484C-2F75-4166-A602-92AF31531B6B}"/>
              </a:ext>
            </a:extLst>
          </p:cNvPr>
          <p:cNvSpPr>
            <a:spLocks noGrp="1"/>
          </p:cNvSpPr>
          <p:nvPr>
            <p:ph type="sldNum" sz="quarter" idx="12"/>
          </p:nvPr>
        </p:nvSpPr>
        <p:spPr/>
        <p:txBody>
          <a:bodyPr/>
          <a:lstStyle/>
          <a:p>
            <a:fld id="{2700F0A9-BB14-4BAC-BC0E-715F17AB901A}" type="slidenum">
              <a:rPr lang="en-US" smtClean="0"/>
              <a:t>‹#›</a:t>
            </a:fld>
            <a:endParaRPr lang="en-US"/>
          </a:p>
        </p:txBody>
      </p:sp>
    </p:spTree>
    <p:extLst>
      <p:ext uri="{BB962C8B-B14F-4D97-AF65-F5344CB8AC3E}">
        <p14:creationId xmlns:p14="http://schemas.microsoft.com/office/powerpoint/2010/main" val="299185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5B4D45-FC43-4236-941E-C06DD348AA7D}"/>
              </a:ext>
            </a:extLst>
          </p:cNvPr>
          <p:cNvSpPr>
            <a:spLocks noGrp="1"/>
          </p:cNvSpPr>
          <p:nvPr>
            <p:ph type="dt" sz="half" idx="10"/>
          </p:nvPr>
        </p:nvSpPr>
        <p:spPr/>
        <p:txBody>
          <a:bodyPr/>
          <a:lstStyle/>
          <a:p>
            <a:fld id="{96806DF5-EBB1-4C49-A9FB-45CED47B130D}" type="datetimeFigureOut">
              <a:rPr lang="en-US" smtClean="0"/>
              <a:t>3/24/2020</a:t>
            </a:fld>
            <a:endParaRPr lang="en-US"/>
          </a:p>
        </p:txBody>
      </p:sp>
      <p:sp>
        <p:nvSpPr>
          <p:cNvPr id="3" name="Footer Placeholder 2">
            <a:extLst>
              <a:ext uri="{FF2B5EF4-FFF2-40B4-BE49-F238E27FC236}">
                <a16:creationId xmlns:a16="http://schemas.microsoft.com/office/drawing/2014/main" id="{02D05E2C-E31B-4297-8EB8-C65DB5952C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29EE7-FC87-4535-8E31-251827CD8625}"/>
              </a:ext>
            </a:extLst>
          </p:cNvPr>
          <p:cNvSpPr>
            <a:spLocks noGrp="1"/>
          </p:cNvSpPr>
          <p:nvPr>
            <p:ph type="sldNum" sz="quarter" idx="12"/>
          </p:nvPr>
        </p:nvSpPr>
        <p:spPr/>
        <p:txBody>
          <a:bodyPr/>
          <a:lstStyle/>
          <a:p>
            <a:fld id="{2700F0A9-BB14-4BAC-BC0E-715F17AB901A}" type="slidenum">
              <a:rPr lang="en-US" smtClean="0"/>
              <a:t>‹#›</a:t>
            </a:fld>
            <a:endParaRPr lang="en-US"/>
          </a:p>
        </p:txBody>
      </p:sp>
    </p:spTree>
    <p:extLst>
      <p:ext uri="{BB962C8B-B14F-4D97-AF65-F5344CB8AC3E}">
        <p14:creationId xmlns:p14="http://schemas.microsoft.com/office/powerpoint/2010/main" val="50593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47EB-8946-4A26-BFC2-3BD30B2F1B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D04269-5E57-427A-8BD1-19C0CC185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794CF3-E685-4698-8632-3964773D0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18A539-9FD0-4DB5-95CF-C2E80AD9FC2E}"/>
              </a:ext>
            </a:extLst>
          </p:cNvPr>
          <p:cNvSpPr>
            <a:spLocks noGrp="1"/>
          </p:cNvSpPr>
          <p:nvPr>
            <p:ph type="dt" sz="half" idx="10"/>
          </p:nvPr>
        </p:nvSpPr>
        <p:spPr/>
        <p:txBody>
          <a:bodyPr/>
          <a:lstStyle/>
          <a:p>
            <a:fld id="{96806DF5-EBB1-4C49-A9FB-45CED47B130D}" type="datetimeFigureOut">
              <a:rPr lang="en-US" smtClean="0"/>
              <a:t>3/24/2020</a:t>
            </a:fld>
            <a:endParaRPr lang="en-US"/>
          </a:p>
        </p:txBody>
      </p:sp>
      <p:sp>
        <p:nvSpPr>
          <p:cNvPr id="6" name="Footer Placeholder 5">
            <a:extLst>
              <a:ext uri="{FF2B5EF4-FFF2-40B4-BE49-F238E27FC236}">
                <a16:creationId xmlns:a16="http://schemas.microsoft.com/office/drawing/2014/main" id="{9245BD90-05FD-4164-86F8-F9D6A294F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027E42-6594-4C19-8CE3-AFE524A18D65}"/>
              </a:ext>
            </a:extLst>
          </p:cNvPr>
          <p:cNvSpPr>
            <a:spLocks noGrp="1"/>
          </p:cNvSpPr>
          <p:nvPr>
            <p:ph type="sldNum" sz="quarter" idx="12"/>
          </p:nvPr>
        </p:nvSpPr>
        <p:spPr/>
        <p:txBody>
          <a:bodyPr/>
          <a:lstStyle/>
          <a:p>
            <a:fld id="{2700F0A9-BB14-4BAC-BC0E-715F17AB901A}" type="slidenum">
              <a:rPr lang="en-US" smtClean="0"/>
              <a:t>‹#›</a:t>
            </a:fld>
            <a:endParaRPr lang="en-US"/>
          </a:p>
        </p:txBody>
      </p:sp>
    </p:spTree>
    <p:extLst>
      <p:ext uri="{BB962C8B-B14F-4D97-AF65-F5344CB8AC3E}">
        <p14:creationId xmlns:p14="http://schemas.microsoft.com/office/powerpoint/2010/main" val="1184810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47B0-3E98-44F8-801A-415CF812EF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291995-1AD7-481A-AFAF-8968D0BF4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DD8F34-45FC-4CD4-9AC2-F5120FE64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DE7E0-3364-4BAA-B70C-62EC4BDA8334}"/>
              </a:ext>
            </a:extLst>
          </p:cNvPr>
          <p:cNvSpPr>
            <a:spLocks noGrp="1"/>
          </p:cNvSpPr>
          <p:nvPr>
            <p:ph type="dt" sz="half" idx="10"/>
          </p:nvPr>
        </p:nvSpPr>
        <p:spPr/>
        <p:txBody>
          <a:bodyPr/>
          <a:lstStyle/>
          <a:p>
            <a:fld id="{96806DF5-EBB1-4C49-A9FB-45CED47B130D}" type="datetimeFigureOut">
              <a:rPr lang="en-US" smtClean="0"/>
              <a:t>3/24/2020</a:t>
            </a:fld>
            <a:endParaRPr lang="en-US"/>
          </a:p>
        </p:txBody>
      </p:sp>
      <p:sp>
        <p:nvSpPr>
          <p:cNvPr id="6" name="Footer Placeholder 5">
            <a:extLst>
              <a:ext uri="{FF2B5EF4-FFF2-40B4-BE49-F238E27FC236}">
                <a16:creationId xmlns:a16="http://schemas.microsoft.com/office/drawing/2014/main" id="{F2D1D74C-32D9-4898-9A00-A71A92149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C5B6E-72DB-4140-B2FE-851B3712E105}"/>
              </a:ext>
            </a:extLst>
          </p:cNvPr>
          <p:cNvSpPr>
            <a:spLocks noGrp="1"/>
          </p:cNvSpPr>
          <p:nvPr>
            <p:ph type="sldNum" sz="quarter" idx="12"/>
          </p:nvPr>
        </p:nvSpPr>
        <p:spPr/>
        <p:txBody>
          <a:bodyPr/>
          <a:lstStyle/>
          <a:p>
            <a:fld id="{2700F0A9-BB14-4BAC-BC0E-715F17AB901A}" type="slidenum">
              <a:rPr lang="en-US" smtClean="0"/>
              <a:t>‹#›</a:t>
            </a:fld>
            <a:endParaRPr lang="en-US"/>
          </a:p>
        </p:txBody>
      </p:sp>
    </p:spTree>
    <p:extLst>
      <p:ext uri="{BB962C8B-B14F-4D97-AF65-F5344CB8AC3E}">
        <p14:creationId xmlns:p14="http://schemas.microsoft.com/office/powerpoint/2010/main" val="373491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1D255E-CAED-4481-AFF5-A29DDA454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6737D7-9A8C-4F2B-8C6C-ADA6BDEC9E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B83E7-4A35-4CC0-AC41-24E805386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06DF5-EBB1-4C49-A9FB-45CED47B130D}" type="datetimeFigureOut">
              <a:rPr lang="en-US" smtClean="0"/>
              <a:t>3/24/2020</a:t>
            </a:fld>
            <a:endParaRPr lang="en-US"/>
          </a:p>
        </p:txBody>
      </p:sp>
      <p:sp>
        <p:nvSpPr>
          <p:cNvPr id="5" name="Footer Placeholder 4">
            <a:extLst>
              <a:ext uri="{FF2B5EF4-FFF2-40B4-BE49-F238E27FC236}">
                <a16:creationId xmlns:a16="http://schemas.microsoft.com/office/drawing/2014/main" id="{BB51424C-FFFA-4A57-85FD-6851CFDF95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7DFA6E-9936-4491-BBBD-A3FF74248C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0F0A9-BB14-4BAC-BC0E-715F17AB901A}" type="slidenum">
              <a:rPr lang="en-US" smtClean="0"/>
              <a:t>‹#›</a:t>
            </a:fld>
            <a:endParaRPr lang="en-US"/>
          </a:p>
        </p:txBody>
      </p:sp>
    </p:spTree>
    <p:extLst>
      <p:ext uri="{BB962C8B-B14F-4D97-AF65-F5344CB8AC3E}">
        <p14:creationId xmlns:p14="http://schemas.microsoft.com/office/powerpoint/2010/main" val="239822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13">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3813304-16DB-4E70-BE21-C194D7D1A652}"/>
              </a:ext>
            </a:extLst>
          </p:cNvPr>
          <p:cNvPicPr>
            <a:picLocks noChangeAspect="1"/>
          </p:cNvPicPr>
          <p:nvPr/>
        </p:nvPicPr>
        <p:blipFill rotWithShape="1">
          <a:blip r:embed="rId3">
            <a:alphaModFix amt="45000"/>
          </a:blip>
          <a:srcRect t="3017"/>
          <a:stretch/>
        </p:blipFill>
        <p:spPr>
          <a:xfrm>
            <a:off x="20" y="1"/>
            <a:ext cx="12191980" cy="6857999"/>
          </a:xfrm>
          <a:prstGeom prst="rect">
            <a:avLst/>
          </a:prstGeom>
        </p:spPr>
      </p:pic>
      <p:sp>
        <p:nvSpPr>
          <p:cNvPr id="29" name="Rectangle 15">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3BE06153-4AF5-419D-9DE1-D7BC0061E56A}"/>
              </a:ext>
            </a:extLst>
          </p:cNvPr>
          <p:cNvSpPr>
            <a:spLocks noGrp="1"/>
          </p:cNvSpPr>
          <p:nvPr>
            <p:ph type="ctrTitle"/>
          </p:nvPr>
        </p:nvSpPr>
        <p:spPr>
          <a:xfrm>
            <a:off x="1769532" y="1695576"/>
            <a:ext cx="8652938" cy="2857191"/>
          </a:xfrm>
        </p:spPr>
        <p:txBody>
          <a:bodyPr anchor="ctr">
            <a:normAutofit/>
          </a:bodyPr>
          <a:lstStyle/>
          <a:p>
            <a:r>
              <a:rPr lang="en-US" sz="6800">
                <a:latin typeface="Comic Sans MS" panose="030F0702030302020204" pitchFamily="66" charset="0"/>
              </a:rPr>
              <a:t>Old MacDonald had an Aquaculture Farm</a:t>
            </a:r>
          </a:p>
        </p:txBody>
      </p:sp>
      <p:sp>
        <p:nvSpPr>
          <p:cNvPr id="30" name="Rectangle 17">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4597178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E937-10E6-45FE-B9BE-DC773248E471}"/>
              </a:ext>
            </a:extLst>
          </p:cNvPr>
          <p:cNvSpPr>
            <a:spLocks noGrp="1"/>
          </p:cNvSpPr>
          <p:nvPr>
            <p:ph type="title"/>
          </p:nvPr>
        </p:nvSpPr>
        <p:spPr>
          <a:xfrm>
            <a:off x="6732905" y="1125271"/>
            <a:ext cx="4594459" cy="4018341"/>
          </a:xfrm>
          <a:noFill/>
        </p:spPr>
        <p:txBody>
          <a:bodyPr vert="horz" lIns="91440" tIns="45720" rIns="91440" bIns="45720" rtlCol="0" anchor="b">
            <a:normAutofit/>
          </a:bodyPr>
          <a:lstStyle/>
          <a:p>
            <a:r>
              <a:rPr lang="en-US" sz="6000" kern="1200" dirty="0">
                <a:latin typeface="Comic Sans MS"/>
              </a:rPr>
              <a:t>Restoration through Aquaculture!</a:t>
            </a:r>
          </a:p>
        </p:txBody>
      </p:sp>
      <p:pic>
        <p:nvPicPr>
          <p:cNvPr id="3" name="Picture 2">
            <a:extLst>
              <a:ext uri="{FF2B5EF4-FFF2-40B4-BE49-F238E27FC236}">
                <a16:creationId xmlns:a16="http://schemas.microsoft.com/office/drawing/2014/main" id="{C3873C93-DCB4-40B1-843D-70594AA7F04F}"/>
              </a:ext>
            </a:extLst>
          </p:cNvPr>
          <p:cNvPicPr>
            <a:picLocks noChangeAspect="1"/>
          </p:cNvPicPr>
          <p:nvPr/>
        </p:nvPicPr>
        <p:blipFill rotWithShape="1">
          <a:blip r:embed="rId3"/>
          <a:srcRect l="494" r="9017"/>
          <a:stretch/>
        </p:blipFill>
        <p:spPr>
          <a:xfrm>
            <a:off x="0" y="10"/>
            <a:ext cx="6095999" cy="6857990"/>
          </a:xfrm>
          <a:prstGeom prst="rect">
            <a:avLst/>
          </a:prstGeom>
        </p:spPr>
      </p:pic>
    </p:spTree>
    <p:extLst>
      <p:ext uri="{BB962C8B-B14F-4D97-AF65-F5344CB8AC3E}">
        <p14:creationId xmlns:p14="http://schemas.microsoft.com/office/powerpoint/2010/main" val="133502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25492D9B-B973-465B-A316-7E66DC191778}"/>
              </a:ext>
            </a:extLst>
          </p:cNvPr>
          <p:cNvSpPr>
            <a:spLocks noGrp="1"/>
          </p:cNvSpPr>
          <p:nvPr>
            <p:ph type="title"/>
          </p:nvPr>
        </p:nvSpPr>
        <p:spPr>
          <a:xfrm>
            <a:off x="804672" y="802955"/>
            <a:ext cx="5145024" cy="1454051"/>
          </a:xfrm>
        </p:spPr>
        <p:txBody>
          <a:bodyPr>
            <a:normAutofit/>
          </a:bodyPr>
          <a:lstStyle/>
          <a:p>
            <a:pPr algn="ctr"/>
            <a:r>
              <a:rPr lang="en-US" sz="4800" dirty="0">
                <a:solidFill>
                  <a:srgbClr val="000000"/>
                </a:solidFill>
                <a:latin typeface="Comic Sans MS" panose="030F0702030302020204" pitchFamily="66" charset="0"/>
              </a:rPr>
              <a:t>Aquaculture isn’t perfect</a:t>
            </a:r>
          </a:p>
        </p:txBody>
      </p:sp>
      <p:sp>
        <p:nvSpPr>
          <p:cNvPr id="35"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Stethoscope">
            <a:extLst>
              <a:ext uri="{FF2B5EF4-FFF2-40B4-BE49-F238E27FC236}">
                <a16:creationId xmlns:a16="http://schemas.microsoft.com/office/drawing/2014/main" id="{A81CE197-87E4-4CC8-9A9D-311EE6941E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375" y="266436"/>
            <a:ext cx="1366871" cy="1366871"/>
          </a:xfrm>
          <a:prstGeom prst="rect">
            <a:avLst/>
          </a:prstGeom>
        </p:spPr>
      </p:pic>
      <p:sp>
        <p:nvSpPr>
          <p:cNvPr id="3" name="Content Placeholder 2">
            <a:extLst>
              <a:ext uri="{FF2B5EF4-FFF2-40B4-BE49-F238E27FC236}">
                <a16:creationId xmlns:a16="http://schemas.microsoft.com/office/drawing/2014/main" id="{86B0DA76-26C5-4F2B-B704-6A5ED7815267}"/>
              </a:ext>
            </a:extLst>
          </p:cNvPr>
          <p:cNvSpPr>
            <a:spLocks noGrp="1"/>
          </p:cNvSpPr>
          <p:nvPr>
            <p:ph idx="1"/>
          </p:nvPr>
        </p:nvSpPr>
        <p:spPr>
          <a:xfrm>
            <a:off x="804672" y="2421682"/>
            <a:ext cx="5145024" cy="3639289"/>
          </a:xfrm>
        </p:spPr>
        <p:txBody>
          <a:bodyPr anchor="ctr">
            <a:normAutofit/>
          </a:bodyPr>
          <a:lstStyle/>
          <a:p>
            <a:r>
              <a:rPr lang="en-US" sz="3600" dirty="0">
                <a:solidFill>
                  <a:srgbClr val="000000"/>
                </a:solidFill>
                <a:latin typeface="Comic Sans MS" panose="030F0702030302020204" pitchFamily="66" charset="0"/>
              </a:rPr>
              <a:t>Factors that affect aquaculture include:</a:t>
            </a:r>
          </a:p>
          <a:p>
            <a:pPr lvl="1"/>
            <a:r>
              <a:rPr lang="en-US" sz="3600" dirty="0">
                <a:solidFill>
                  <a:srgbClr val="000000"/>
                </a:solidFill>
                <a:latin typeface="Comic Sans MS" panose="030F0702030302020204" pitchFamily="66" charset="0"/>
              </a:rPr>
              <a:t>Hurricanes</a:t>
            </a:r>
          </a:p>
          <a:p>
            <a:pPr lvl="1"/>
            <a:r>
              <a:rPr lang="en-US" sz="3600" dirty="0">
                <a:solidFill>
                  <a:srgbClr val="000000"/>
                </a:solidFill>
                <a:latin typeface="Comic Sans MS" panose="030F0702030302020204" pitchFamily="66" charset="0"/>
              </a:rPr>
              <a:t>Disease</a:t>
            </a:r>
          </a:p>
          <a:p>
            <a:endParaRPr lang="en-US" sz="2000" dirty="0">
              <a:solidFill>
                <a:srgbClr val="000000"/>
              </a:solidFill>
              <a:latin typeface="Comic Sans MS" panose="030F0702030302020204" pitchFamily="66" charset="0"/>
            </a:endParaRPr>
          </a:p>
          <a:p>
            <a:pPr marL="0" indent="0">
              <a:buNone/>
            </a:pPr>
            <a:endParaRPr lang="en-US" sz="2000" dirty="0">
              <a:solidFill>
                <a:srgbClr val="000000"/>
              </a:solidFill>
              <a:latin typeface="Comic Sans MS" panose="030F0702030302020204" pitchFamily="66" charset="0"/>
            </a:endParaRPr>
          </a:p>
        </p:txBody>
      </p:sp>
      <p:sp>
        <p:nvSpPr>
          <p:cNvPr id="37"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Lightning">
            <a:extLst>
              <a:ext uri="{FF2B5EF4-FFF2-40B4-BE49-F238E27FC236}">
                <a16:creationId xmlns:a16="http://schemas.microsoft.com/office/drawing/2014/main" id="{FD14B4BE-300B-4C62-ACA8-B38BBED62F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p:blipFill>
        <p:spPr>
          <a:xfrm>
            <a:off x="8872423" y="3989614"/>
            <a:ext cx="2548155" cy="2548155"/>
          </a:xfrm>
          <a:prstGeom prst="rect">
            <a:avLst/>
          </a:prstGeom>
        </p:spPr>
      </p:pic>
    </p:spTree>
    <p:extLst>
      <p:ext uri="{BB962C8B-B14F-4D97-AF65-F5344CB8AC3E}">
        <p14:creationId xmlns:p14="http://schemas.microsoft.com/office/powerpoint/2010/main" val="194021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744710-2523-4472-89DE-F6421B9BA7D7}"/>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3600" dirty="0">
                <a:solidFill>
                  <a:srgbClr val="FFFFFF"/>
                </a:solidFill>
                <a:latin typeface="Comic Sans MS" panose="030F0702030302020204" pitchFamily="66" charset="0"/>
              </a:rPr>
              <a:t>Today’s Activity</a:t>
            </a:r>
          </a:p>
        </p:txBody>
      </p:sp>
      <p:graphicFrame>
        <p:nvGraphicFramePr>
          <p:cNvPr id="5" name="Content Placeholder 2">
            <a:extLst>
              <a:ext uri="{FF2B5EF4-FFF2-40B4-BE49-F238E27FC236}">
                <a16:creationId xmlns:a16="http://schemas.microsoft.com/office/drawing/2014/main" id="{31AED963-1A8A-4EF7-BFE3-6177845DB62F}"/>
              </a:ext>
            </a:extLst>
          </p:cNvPr>
          <p:cNvGraphicFramePr>
            <a:graphicFrameLocks noGrp="1"/>
          </p:cNvGraphicFramePr>
          <p:nvPr>
            <p:ph idx="1"/>
            <p:extLst>
              <p:ext uri="{D42A27DB-BD31-4B8C-83A1-F6EECF244321}">
                <p14:modId xmlns:p14="http://schemas.microsoft.com/office/powerpoint/2010/main" val="1308045839"/>
              </p:ext>
            </p:extLst>
          </p:nvPr>
        </p:nvGraphicFramePr>
        <p:xfrm>
          <a:off x="4038599" y="583402"/>
          <a:ext cx="7680650" cy="5719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7188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34DE-03C6-48D7-9465-17701BEE3B05}"/>
              </a:ext>
            </a:extLst>
          </p:cNvPr>
          <p:cNvSpPr>
            <a:spLocks noGrp="1"/>
          </p:cNvSpPr>
          <p:nvPr>
            <p:ph type="title"/>
          </p:nvPr>
        </p:nvSpPr>
        <p:spPr>
          <a:xfrm>
            <a:off x="838200" y="215835"/>
            <a:ext cx="10515600" cy="1325563"/>
          </a:xfrm>
        </p:spPr>
        <p:txBody>
          <a:bodyPr vert="horz" lIns="91440" tIns="45720" rIns="91440" bIns="45720" rtlCol="0" anchor="ctr">
            <a:normAutofit/>
          </a:bodyPr>
          <a:lstStyle/>
          <a:p>
            <a:r>
              <a:rPr lang="en-US" sz="4800" kern="1200" dirty="0" err="1">
                <a:solidFill>
                  <a:schemeClr val="tx1"/>
                </a:solidFill>
                <a:latin typeface="Comic Sans MS" panose="030F0702030302020204" pitchFamily="66" charset="0"/>
              </a:rPr>
              <a:t>Aquaculturist</a:t>
            </a:r>
            <a:endParaRPr lang="en-US" sz="4800" kern="1200" dirty="0">
              <a:solidFill>
                <a:schemeClr val="tx1"/>
              </a:solidFill>
              <a:latin typeface="Comic Sans MS" panose="030F0702030302020204" pitchFamily="66" charset="0"/>
            </a:endParaRPr>
          </a:p>
        </p:txBody>
      </p:sp>
      <p:pic>
        <p:nvPicPr>
          <p:cNvPr id="3" name="Picture 2">
            <a:extLst>
              <a:ext uri="{FF2B5EF4-FFF2-40B4-BE49-F238E27FC236}">
                <a16:creationId xmlns:a16="http://schemas.microsoft.com/office/drawing/2014/main" id="{58AFD656-435E-43BF-951D-5364673304F1}"/>
              </a:ext>
            </a:extLst>
          </p:cNvPr>
          <p:cNvPicPr>
            <a:picLocks noChangeAspect="1"/>
          </p:cNvPicPr>
          <p:nvPr/>
        </p:nvPicPr>
        <p:blipFill>
          <a:blip r:embed="rId3"/>
          <a:stretch>
            <a:fillRect/>
          </a:stretch>
        </p:blipFill>
        <p:spPr>
          <a:xfrm>
            <a:off x="1113453" y="1380931"/>
            <a:ext cx="9965094" cy="5111944"/>
          </a:xfrm>
          <a:prstGeom prst="rect">
            <a:avLst/>
          </a:prstGeom>
        </p:spPr>
      </p:pic>
    </p:spTree>
    <p:extLst>
      <p:ext uri="{BB962C8B-B14F-4D97-AF65-F5344CB8AC3E}">
        <p14:creationId xmlns:p14="http://schemas.microsoft.com/office/powerpoint/2010/main" val="342756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EE53-7654-4DB1-9A58-38F28F372FF4}"/>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4800" kern="1200" dirty="0">
                <a:solidFill>
                  <a:schemeClr val="tx1"/>
                </a:solidFill>
                <a:latin typeface="Comic Sans MS" panose="030F0702030302020204" pitchFamily="66" charset="0"/>
              </a:rPr>
              <a:t>Watermen</a:t>
            </a:r>
          </a:p>
        </p:txBody>
      </p:sp>
      <p:pic>
        <p:nvPicPr>
          <p:cNvPr id="3" name="Picture 2">
            <a:extLst>
              <a:ext uri="{FF2B5EF4-FFF2-40B4-BE49-F238E27FC236}">
                <a16:creationId xmlns:a16="http://schemas.microsoft.com/office/drawing/2014/main" id="{34C8E508-B659-4B05-B305-1103FF3304F5}"/>
              </a:ext>
            </a:extLst>
          </p:cNvPr>
          <p:cNvPicPr>
            <a:picLocks noChangeAspect="1"/>
          </p:cNvPicPr>
          <p:nvPr/>
        </p:nvPicPr>
        <p:blipFill>
          <a:blip r:embed="rId3"/>
          <a:stretch>
            <a:fillRect/>
          </a:stretch>
        </p:blipFill>
        <p:spPr>
          <a:xfrm>
            <a:off x="1080655" y="1221609"/>
            <a:ext cx="10037619" cy="5241536"/>
          </a:xfrm>
          <a:prstGeom prst="rect">
            <a:avLst/>
          </a:prstGeom>
        </p:spPr>
      </p:pic>
    </p:spTree>
    <p:extLst>
      <p:ext uri="{BB962C8B-B14F-4D97-AF65-F5344CB8AC3E}">
        <p14:creationId xmlns:p14="http://schemas.microsoft.com/office/powerpoint/2010/main" val="946337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1DC708-CD21-4279-80CE-528E043F98FE}"/>
              </a:ext>
            </a:extLst>
          </p:cNvPr>
          <p:cNvPicPr>
            <a:picLocks noChangeAspect="1"/>
          </p:cNvPicPr>
          <p:nvPr/>
        </p:nvPicPr>
        <p:blipFill>
          <a:blip r:embed="rId3"/>
          <a:stretch>
            <a:fillRect/>
          </a:stretch>
        </p:blipFill>
        <p:spPr>
          <a:xfrm>
            <a:off x="1039091" y="389474"/>
            <a:ext cx="10162309" cy="6108198"/>
          </a:xfrm>
          <a:prstGeom prst="rect">
            <a:avLst/>
          </a:prstGeom>
        </p:spPr>
      </p:pic>
    </p:spTree>
    <p:extLst>
      <p:ext uri="{BB962C8B-B14F-4D97-AF65-F5344CB8AC3E}">
        <p14:creationId xmlns:p14="http://schemas.microsoft.com/office/powerpoint/2010/main" val="2414024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1B5B-8C65-45E9-80F1-8CDFF698F646}"/>
              </a:ext>
            </a:extLst>
          </p:cNvPr>
          <p:cNvSpPr>
            <a:spLocks noGrp="1"/>
          </p:cNvSpPr>
          <p:nvPr>
            <p:ph type="title"/>
          </p:nvPr>
        </p:nvSpPr>
        <p:spPr>
          <a:xfrm>
            <a:off x="1136428" y="627564"/>
            <a:ext cx="7474172" cy="1325563"/>
          </a:xfrm>
        </p:spPr>
        <p:txBody>
          <a:bodyPr>
            <a:normAutofit/>
          </a:bodyPr>
          <a:lstStyle/>
          <a:p>
            <a:r>
              <a:rPr lang="en-US" dirty="0">
                <a:latin typeface="Comic Sans MS" panose="030F0702030302020204" pitchFamily="66" charset="0"/>
              </a:rPr>
              <a:t>Why did Aquaculturists have a higher yield?</a:t>
            </a:r>
            <a:endParaRPr lang="en-US">
              <a:latin typeface="Comic Sans MS" panose="030F0702030302020204" pitchFamily="66" charset="0"/>
            </a:endParaRPr>
          </a:p>
        </p:txBody>
      </p:sp>
      <p:sp>
        <p:nvSpPr>
          <p:cNvPr id="3" name="Content Placeholder 2">
            <a:extLst>
              <a:ext uri="{FF2B5EF4-FFF2-40B4-BE49-F238E27FC236}">
                <a16:creationId xmlns:a16="http://schemas.microsoft.com/office/drawing/2014/main" id="{41089740-003F-41C2-9156-A395FBB2250D}"/>
              </a:ext>
            </a:extLst>
          </p:cNvPr>
          <p:cNvSpPr>
            <a:spLocks noGrp="1"/>
          </p:cNvSpPr>
          <p:nvPr>
            <p:ph idx="1"/>
          </p:nvPr>
        </p:nvSpPr>
        <p:spPr>
          <a:xfrm>
            <a:off x="895739" y="1953127"/>
            <a:ext cx="8019661" cy="4708930"/>
          </a:xfrm>
        </p:spPr>
        <p:txBody>
          <a:bodyPr anchor="ctr">
            <a:normAutofit lnSpcReduction="10000"/>
          </a:bodyPr>
          <a:lstStyle/>
          <a:p>
            <a:r>
              <a:rPr lang="en-US" sz="3200" dirty="0">
                <a:latin typeface="Comic Sans MS" panose="030F0702030302020204" pitchFamily="66" charset="0"/>
              </a:rPr>
              <a:t>Aquaculturists can control/monitor almost everything in their farms including:</a:t>
            </a:r>
          </a:p>
          <a:p>
            <a:pPr lvl="1"/>
            <a:r>
              <a:rPr lang="en-US" sz="3200" dirty="0">
                <a:latin typeface="Comic Sans MS" panose="030F0702030302020204" pitchFamily="66" charset="0"/>
              </a:rPr>
              <a:t>Food availability</a:t>
            </a:r>
          </a:p>
          <a:p>
            <a:pPr lvl="1"/>
            <a:r>
              <a:rPr lang="en-US" sz="3200" dirty="0">
                <a:latin typeface="Comic Sans MS" panose="030F0702030302020204" pitchFamily="66" charset="0"/>
              </a:rPr>
              <a:t>Number of animals</a:t>
            </a:r>
          </a:p>
          <a:p>
            <a:pPr lvl="1"/>
            <a:r>
              <a:rPr lang="en-US" sz="3200" dirty="0">
                <a:latin typeface="Comic Sans MS" panose="030F0702030302020204" pitchFamily="66" charset="0"/>
              </a:rPr>
              <a:t>Disease/illness (by medicating their animals)</a:t>
            </a:r>
          </a:p>
          <a:p>
            <a:r>
              <a:rPr lang="en-US" sz="3200" dirty="0">
                <a:latin typeface="Comic Sans MS" panose="030F0702030302020204" pitchFamily="66" charset="0"/>
              </a:rPr>
              <a:t>Watermen do not have as much control on the environment and nature – they can only catch what is there!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Question mark">
            <a:extLst>
              <a:ext uri="{FF2B5EF4-FFF2-40B4-BE49-F238E27FC236}">
                <a16:creationId xmlns:a16="http://schemas.microsoft.com/office/drawing/2014/main" id="{55A14006-2800-4886-9885-395EDFAB62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413987" y="2857501"/>
            <a:ext cx="1142998" cy="1142998"/>
          </a:xfrm>
          <a:prstGeom prst="rect">
            <a:avLst/>
          </a:prstGeom>
        </p:spPr>
      </p:pic>
    </p:spTree>
    <p:extLst>
      <p:ext uri="{BB962C8B-B14F-4D97-AF65-F5344CB8AC3E}">
        <p14:creationId xmlns:p14="http://schemas.microsoft.com/office/powerpoint/2010/main" val="196762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BF7DFD-2438-41BE-A75C-DC35E4406AA0}"/>
              </a:ext>
            </a:extLst>
          </p:cNvPr>
          <p:cNvSpPr>
            <a:spLocks noGrp="1"/>
          </p:cNvSpPr>
          <p:nvPr>
            <p:ph type="title"/>
          </p:nvPr>
        </p:nvSpPr>
        <p:spPr>
          <a:xfrm>
            <a:off x="838200" y="963877"/>
            <a:ext cx="3494362" cy="4930246"/>
          </a:xfrm>
        </p:spPr>
        <p:txBody>
          <a:bodyPr>
            <a:normAutofit/>
          </a:bodyPr>
          <a:lstStyle/>
          <a:p>
            <a:pPr algn="r"/>
            <a:r>
              <a:rPr lang="en-US" sz="5400" dirty="0">
                <a:solidFill>
                  <a:schemeClr val="accent1"/>
                </a:solidFill>
                <a:latin typeface="Comic Sans MS" panose="030F0702030302020204" pitchFamily="66" charset="0"/>
              </a:rPr>
              <a:t>This is just one scenario…</a:t>
            </a:r>
          </a:p>
        </p:txBody>
      </p:sp>
      <p:cxnSp>
        <p:nvCxnSpPr>
          <p:cNvPr id="28" name="Straight Connector 2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545D9287-B9DE-42AE-AAFC-693DD5385070}"/>
              </a:ext>
            </a:extLst>
          </p:cNvPr>
          <p:cNvSpPr>
            <a:spLocks noGrp="1"/>
          </p:cNvSpPr>
          <p:nvPr>
            <p:ph idx="1"/>
          </p:nvPr>
        </p:nvSpPr>
        <p:spPr>
          <a:xfrm>
            <a:off x="4976031" y="963877"/>
            <a:ext cx="6377769" cy="4930246"/>
          </a:xfrm>
        </p:spPr>
        <p:txBody>
          <a:bodyPr anchor="ctr">
            <a:normAutofit/>
          </a:bodyPr>
          <a:lstStyle/>
          <a:p>
            <a:r>
              <a:rPr lang="en-US" sz="3200" dirty="0">
                <a:latin typeface="Comic Sans MS" panose="030F0702030302020204" pitchFamily="66" charset="0"/>
              </a:rPr>
              <a:t>Watermen are just as important!</a:t>
            </a:r>
          </a:p>
          <a:p>
            <a:r>
              <a:rPr lang="en-US" sz="3200" dirty="0">
                <a:latin typeface="Comic Sans MS" panose="030F0702030302020204" pitchFamily="66" charset="0"/>
              </a:rPr>
              <a:t>Wild caught marine animals include</a:t>
            </a:r>
          </a:p>
          <a:p>
            <a:pPr lvl="1"/>
            <a:r>
              <a:rPr lang="en-US" sz="3200" dirty="0">
                <a:latin typeface="Comic Sans MS" panose="030F0702030302020204" pitchFamily="66" charset="0"/>
              </a:rPr>
              <a:t>Sharks</a:t>
            </a:r>
          </a:p>
          <a:p>
            <a:pPr lvl="1"/>
            <a:r>
              <a:rPr lang="en-US" sz="3200" dirty="0">
                <a:latin typeface="Comic Sans MS" panose="030F0702030302020204" pitchFamily="66" charset="0"/>
              </a:rPr>
              <a:t>Tuna</a:t>
            </a:r>
          </a:p>
          <a:p>
            <a:pPr lvl="1"/>
            <a:r>
              <a:rPr lang="en-US" sz="3200" dirty="0">
                <a:latin typeface="Comic Sans MS" panose="030F0702030302020204" pitchFamily="66" charset="0"/>
              </a:rPr>
              <a:t>Lobsters</a:t>
            </a:r>
          </a:p>
          <a:p>
            <a:pPr lvl="1"/>
            <a:r>
              <a:rPr lang="en-US" sz="3200" dirty="0">
                <a:latin typeface="Comic Sans MS" panose="030F0702030302020204" pitchFamily="66" charset="0"/>
              </a:rPr>
              <a:t>Blue crabs!</a:t>
            </a:r>
          </a:p>
        </p:txBody>
      </p:sp>
    </p:spTree>
    <p:extLst>
      <p:ext uri="{BB962C8B-B14F-4D97-AF65-F5344CB8AC3E}">
        <p14:creationId xmlns:p14="http://schemas.microsoft.com/office/powerpoint/2010/main" val="318799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A755FF-2A79-43DB-A5C6-402636FDCAB5}"/>
              </a:ext>
            </a:extLst>
          </p:cNvPr>
          <p:cNvSpPr>
            <a:spLocks noGrp="1"/>
          </p:cNvSpPr>
          <p:nvPr>
            <p:ph type="title"/>
          </p:nvPr>
        </p:nvSpPr>
        <p:spPr>
          <a:xfrm>
            <a:off x="4384039" y="365125"/>
            <a:ext cx="7164493" cy="1325563"/>
          </a:xfrm>
        </p:spPr>
        <p:txBody>
          <a:bodyPr>
            <a:normAutofit/>
          </a:bodyPr>
          <a:lstStyle/>
          <a:p>
            <a:r>
              <a:rPr lang="en-US" sz="4800" dirty="0">
                <a:latin typeface="Comic Sans MS" panose="030F0702030302020204" pitchFamily="66" charset="0"/>
              </a:rPr>
              <a:t>Real Life Science!</a:t>
            </a:r>
          </a:p>
        </p:txBody>
      </p:sp>
      <p:pic>
        <p:nvPicPr>
          <p:cNvPr id="4" name="Picture 3">
            <a:extLst>
              <a:ext uri="{FF2B5EF4-FFF2-40B4-BE49-F238E27FC236}">
                <a16:creationId xmlns:a16="http://schemas.microsoft.com/office/drawing/2014/main" id="{1D478925-79A1-41B3-A51B-9FE0A5E53D28}"/>
              </a:ext>
            </a:extLst>
          </p:cNvPr>
          <p:cNvPicPr>
            <a:picLocks noChangeAspect="1"/>
          </p:cNvPicPr>
          <p:nvPr/>
        </p:nvPicPr>
        <p:blipFill rotWithShape="1">
          <a:blip r:embed="rId3"/>
          <a:srcRect r="9875"/>
          <a:stretch/>
        </p:blipFill>
        <p:spPr>
          <a:xfrm>
            <a:off x="480060" y="894532"/>
            <a:ext cx="3425957" cy="5068454"/>
          </a:xfrm>
          <a:prstGeom prst="rect">
            <a:avLst/>
          </a:prstGeom>
        </p:spPr>
      </p:pic>
      <p:sp>
        <p:nvSpPr>
          <p:cNvPr id="3" name="Content Placeholder 2">
            <a:extLst>
              <a:ext uri="{FF2B5EF4-FFF2-40B4-BE49-F238E27FC236}">
                <a16:creationId xmlns:a16="http://schemas.microsoft.com/office/drawing/2014/main" id="{57B72264-CEAE-4662-99AB-EE68B203B7C7}"/>
              </a:ext>
            </a:extLst>
          </p:cNvPr>
          <p:cNvSpPr>
            <a:spLocks noGrp="1"/>
          </p:cNvSpPr>
          <p:nvPr>
            <p:ph idx="1"/>
          </p:nvPr>
        </p:nvSpPr>
        <p:spPr>
          <a:xfrm>
            <a:off x="4387515" y="2022601"/>
            <a:ext cx="7161017" cy="4154361"/>
          </a:xfrm>
        </p:spPr>
        <p:txBody>
          <a:bodyPr>
            <a:normAutofit/>
          </a:bodyPr>
          <a:lstStyle/>
          <a:p>
            <a:r>
              <a:rPr lang="en-US" dirty="0">
                <a:latin typeface="Comic Sans MS" panose="030F0702030302020204" pitchFamily="66" charset="0"/>
              </a:rPr>
              <a:t>Who am I? Shantelle Landry</a:t>
            </a:r>
          </a:p>
          <a:p>
            <a:r>
              <a:rPr lang="en-US" dirty="0">
                <a:latin typeface="Comic Sans MS" panose="030F0702030302020204" pitchFamily="66" charset="0"/>
              </a:rPr>
              <a:t>Where am I from? New Hampshire, USA</a:t>
            </a:r>
          </a:p>
          <a:p>
            <a:r>
              <a:rPr lang="en-US" dirty="0">
                <a:latin typeface="Comic Sans MS" panose="030F0702030302020204" pitchFamily="66" charset="0"/>
              </a:rPr>
              <a:t>Graduate student at Virginia Institute of Marine Science (VIMS)</a:t>
            </a:r>
          </a:p>
          <a:p>
            <a:r>
              <a:rPr lang="en-US" dirty="0">
                <a:latin typeface="Comic Sans MS" panose="030F0702030302020204" pitchFamily="66" charset="0"/>
              </a:rPr>
              <a:t>Researching soft-shell clam aquaculture by experimenting with cage and mesh type for predator exclusion</a:t>
            </a:r>
          </a:p>
        </p:txBody>
      </p:sp>
    </p:spTree>
    <p:extLst>
      <p:ext uri="{BB962C8B-B14F-4D97-AF65-F5344CB8AC3E}">
        <p14:creationId xmlns:p14="http://schemas.microsoft.com/office/powerpoint/2010/main" val="407647772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722FA1-F178-4D2D-8E2C-71854C6ACCEC}"/>
              </a:ext>
            </a:extLst>
          </p:cNvPr>
          <p:cNvSpPr txBox="1"/>
          <p:nvPr/>
        </p:nvSpPr>
        <p:spPr>
          <a:xfrm>
            <a:off x="4970109" y="484632"/>
            <a:ext cx="6730277" cy="1609344"/>
          </a:xfrm>
          <a:prstGeom prst="rect">
            <a:avLst/>
          </a:prstGeom>
          <a:ln>
            <a:noFill/>
          </a:ln>
        </p:spPr>
        <p:txBody>
          <a:bodyPr vert="horz" lIns="91440" tIns="45720" rIns="91440" bIns="45720" rtlCol="0" anchor="ctr">
            <a:normAutofit/>
          </a:bodyPr>
          <a:lstStyle/>
          <a:p>
            <a:pPr>
              <a:lnSpc>
                <a:spcPct val="90000"/>
              </a:lnSpc>
              <a:spcBef>
                <a:spcPct val="0"/>
              </a:spcBef>
              <a:spcAft>
                <a:spcPts val="600"/>
              </a:spcAft>
            </a:pPr>
            <a:r>
              <a:rPr lang="en-US" sz="4800" kern="1200" dirty="0">
                <a:solidFill>
                  <a:schemeClr val="tx1"/>
                </a:solidFill>
                <a:latin typeface="Comic Sans MS" panose="030F0702030302020204" pitchFamily="66" charset="0"/>
                <a:ea typeface="+mj-ea"/>
                <a:cs typeface="+mj-cs"/>
              </a:rPr>
              <a:t>What is aquaculture?</a:t>
            </a:r>
          </a:p>
        </p:txBody>
      </p:sp>
      <p:pic>
        <p:nvPicPr>
          <p:cNvPr id="7" name="Picture 6">
            <a:extLst>
              <a:ext uri="{FF2B5EF4-FFF2-40B4-BE49-F238E27FC236}">
                <a16:creationId xmlns:a16="http://schemas.microsoft.com/office/drawing/2014/main" id="{3046C449-DDDC-42F0-92C4-533D1E5B3510}"/>
              </a:ext>
            </a:extLst>
          </p:cNvPr>
          <p:cNvPicPr>
            <a:picLocks noChangeAspect="1"/>
          </p:cNvPicPr>
          <p:nvPr/>
        </p:nvPicPr>
        <p:blipFill rotWithShape="1">
          <a:blip r:embed="rId3"/>
          <a:srcRect t="11411" r="2" b="22079"/>
          <a:stretch/>
        </p:blipFill>
        <p:spPr>
          <a:xfrm>
            <a:off x="20" y="10"/>
            <a:ext cx="4475130" cy="2232366"/>
          </a:xfrm>
          <a:prstGeom prst="rect">
            <a:avLst/>
          </a:prstGeom>
        </p:spPr>
      </p:pic>
      <p:pic>
        <p:nvPicPr>
          <p:cNvPr id="5" name="Picture 4">
            <a:extLst>
              <a:ext uri="{FF2B5EF4-FFF2-40B4-BE49-F238E27FC236}">
                <a16:creationId xmlns:a16="http://schemas.microsoft.com/office/drawing/2014/main" id="{F52C2280-076C-4CFB-A5BC-C408FAFB0B0A}"/>
              </a:ext>
            </a:extLst>
          </p:cNvPr>
          <p:cNvPicPr>
            <a:picLocks noChangeAspect="1"/>
          </p:cNvPicPr>
          <p:nvPr/>
        </p:nvPicPr>
        <p:blipFill rotWithShape="1">
          <a:blip r:embed="rId4"/>
          <a:srcRect l="2216" r="6380" b="-4"/>
          <a:stretch/>
        </p:blipFill>
        <p:spPr>
          <a:xfrm>
            <a:off x="20" y="2325504"/>
            <a:ext cx="4475130" cy="2215527"/>
          </a:xfrm>
          <a:prstGeom prst="rect">
            <a:avLst/>
          </a:prstGeom>
        </p:spPr>
      </p:pic>
      <p:pic>
        <p:nvPicPr>
          <p:cNvPr id="6" name="Picture 5">
            <a:extLst>
              <a:ext uri="{FF2B5EF4-FFF2-40B4-BE49-F238E27FC236}">
                <a16:creationId xmlns:a16="http://schemas.microsoft.com/office/drawing/2014/main" id="{AAA76582-94A1-44DB-892D-6415FA782D7A}"/>
              </a:ext>
            </a:extLst>
          </p:cNvPr>
          <p:cNvPicPr>
            <a:picLocks noChangeAspect="1"/>
          </p:cNvPicPr>
          <p:nvPr/>
        </p:nvPicPr>
        <p:blipFill rotWithShape="1">
          <a:blip r:embed="rId5"/>
          <a:srcRect t="8914" r="2" b="16640"/>
          <a:stretch/>
        </p:blipFill>
        <p:spPr>
          <a:xfrm>
            <a:off x="20" y="4634159"/>
            <a:ext cx="4475130" cy="2223841"/>
          </a:xfrm>
          <a:prstGeom prst="rect">
            <a:avLst/>
          </a:prstGeom>
        </p:spPr>
      </p:pic>
      <p:sp>
        <p:nvSpPr>
          <p:cNvPr id="3" name="Content Placeholder 2">
            <a:extLst>
              <a:ext uri="{FF2B5EF4-FFF2-40B4-BE49-F238E27FC236}">
                <a16:creationId xmlns:a16="http://schemas.microsoft.com/office/drawing/2014/main" id="{F6F5CB22-787C-4124-B377-AFCA97C6FA38}"/>
              </a:ext>
            </a:extLst>
          </p:cNvPr>
          <p:cNvSpPr>
            <a:spLocks noGrp="1"/>
          </p:cNvSpPr>
          <p:nvPr>
            <p:ph idx="1"/>
          </p:nvPr>
        </p:nvSpPr>
        <p:spPr>
          <a:xfrm>
            <a:off x="4970110" y="1695287"/>
            <a:ext cx="6730276" cy="4050792"/>
          </a:xfrm>
        </p:spPr>
        <p:txBody>
          <a:bodyPr vert="horz" lIns="91440" tIns="45720" rIns="91440" bIns="45720" rtlCol="0">
            <a:normAutofit/>
          </a:bodyPr>
          <a:lstStyle/>
          <a:p>
            <a:pPr marL="0"/>
            <a:endParaRPr lang="en-US" sz="2000" kern="1200" dirty="0">
              <a:solidFill>
                <a:schemeClr val="tx1"/>
              </a:solidFill>
              <a:latin typeface="+mn-lt"/>
              <a:ea typeface="+mn-ea"/>
              <a:cs typeface="+mn-cs"/>
            </a:endParaRPr>
          </a:p>
          <a:p>
            <a:pPr marL="0" indent="0" algn="ctr">
              <a:buNone/>
            </a:pPr>
            <a:r>
              <a:rPr lang="en-US" sz="3600" kern="1200" dirty="0">
                <a:solidFill>
                  <a:schemeClr val="tx1"/>
                </a:solidFill>
                <a:latin typeface="Comic Sans MS" panose="030F0702030302020204" pitchFamily="66" charset="0"/>
              </a:rPr>
              <a:t>The farming of aquatic organisms, including fresh and saltwater animals</a:t>
            </a:r>
          </a:p>
          <a:p>
            <a:pPr marL="0"/>
            <a:endParaRPr lang="en-US" sz="2000" kern="1200" dirty="0">
              <a:solidFill>
                <a:schemeClr val="tx1"/>
              </a:solidFill>
              <a:latin typeface="+mn-lt"/>
              <a:ea typeface="+mn-ea"/>
              <a:cs typeface="+mn-cs"/>
            </a:endParaRPr>
          </a:p>
        </p:txBody>
      </p:sp>
      <p:pic>
        <p:nvPicPr>
          <p:cNvPr id="2" name="Picture 1">
            <a:extLst>
              <a:ext uri="{FF2B5EF4-FFF2-40B4-BE49-F238E27FC236}">
                <a16:creationId xmlns:a16="http://schemas.microsoft.com/office/drawing/2014/main" id="{30B8A9CB-C082-4C58-B2F5-2FFC7BE67F92}"/>
              </a:ext>
            </a:extLst>
          </p:cNvPr>
          <p:cNvPicPr>
            <a:picLocks noChangeAspect="1"/>
          </p:cNvPicPr>
          <p:nvPr/>
        </p:nvPicPr>
        <p:blipFill>
          <a:blip r:embed="rId6"/>
          <a:stretch>
            <a:fillRect/>
          </a:stretch>
        </p:blipFill>
        <p:spPr>
          <a:xfrm>
            <a:off x="6246439" y="3730010"/>
            <a:ext cx="4177616" cy="3127990"/>
          </a:xfrm>
          <a:prstGeom prst="rect">
            <a:avLst/>
          </a:prstGeom>
        </p:spPr>
      </p:pic>
    </p:spTree>
    <p:extLst>
      <p:ext uri="{BB962C8B-B14F-4D97-AF65-F5344CB8AC3E}">
        <p14:creationId xmlns:p14="http://schemas.microsoft.com/office/powerpoint/2010/main" val="16965975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737357-7607-4948-96EB-E363151908A4}"/>
              </a:ext>
            </a:extLst>
          </p:cNvPr>
          <p:cNvSpPr>
            <a:spLocks noGrp="1"/>
          </p:cNvSpPr>
          <p:nvPr>
            <p:ph type="title"/>
          </p:nvPr>
        </p:nvSpPr>
        <p:spPr>
          <a:xfrm>
            <a:off x="3186567" y="365125"/>
            <a:ext cx="8361965" cy="1813160"/>
          </a:xfrm>
        </p:spPr>
        <p:txBody>
          <a:bodyPr>
            <a:normAutofit/>
          </a:bodyPr>
          <a:lstStyle/>
          <a:p>
            <a:r>
              <a:rPr lang="en-US" sz="4800" dirty="0">
                <a:latin typeface="Comic Sans MS" panose="030F0702030302020204" pitchFamily="66" charset="0"/>
              </a:rPr>
              <a:t>Importance of Aquaculture</a:t>
            </a:r>
          </a:p>
        </p:txBody>
      </p:sp>
      <p:sp>
        <p:nvSpPr>
          <p:cNvPr id="15" name="Oval 14">
            <a:extLst>
              <a:ext uri="{FF2B5EF4-FFF2-40B4-BE49-F238E27FC236}">
                <a16:creationId xmlns:a16="http://schemas.microsoft.com/office/drawing/2014/main" id="{CA6C38E2-4D03-4C66-881D-27F01E885207}"/>
              </a:ext>
            </a:extLst>
          </p:cNvPr>
          <p:cNvSpPr/>
          <p:nvPr/>
        </p:nvSpPr>
        <p:spPr>
          <a:xfrm>
            <a:off x="480060" y="1715781"/>
            <a:ext cx="3425957" cy="3425957"/>
          </a:xfrm>
          <a:prstGeom prst="ellipse">
            <a:avLst/>
          </a:prstGeom>
          <a:solidFill>
            <a:prstClr val="ltGray"/>
          </a:solidFill>
        </p:spPr>
      </p:sp>
      <p:sp>
        <p:nvSpPr>
          <p:cNvPr id="16" name="Partial Circle 15">
            <a:extLst>
              <a:ext uri="{FF2B5EF4-FFF2-40B4-BE49-F238E27FC236}">
                <a16:creationId xmlns:a16="http://schemas.microsoft.com/office/drawing/2014/main" id="{24FE3E49-B1B4-4653-B3E2-6D64C946CBC3}"/>
              </a:ext>
            </a:extLst>
          </p:cNvPr>
          <p:cNvSpPr/>
          <p:nvPr/>
        </p:nvSpPr>
        <p:spPr>
          <a:xfrm>
            <a:off x="480060" y="1715781"/>
            <a:ext cx="3425957" cy="3425957"/>
          </a:xfrm>
          <a:prstGeom prst="pie">
            <a:avLst>
              <a:gd name="adj1" fmla="val 16200000"/>
              <a:gd name="adj2" fmla="val 5400000"/>
            </a:avLst>
          </a:prstGeom>
          <a:solidFill>
            <a:schemeClr val="accent1"/>
          </a:solidFill>
        </p:spPr>
      </p:sp>
      <p:sp>
        <p:nvSpPr>
          <p:cNvPr id="17" name="Oval 16">
            <a:extLst>
              <a:ext uri="{FF2B5EF4-FFF2-40B4-BE49-F238E27FC236}">
                <a16:creationId xmlns:a16="http://schemas.microsoft.com/office/drawing/2014/main" id="{A230227D-B708-41F1-B808-2778E144FA45}"/>
              </a:ext>
            </a:extLst>
          </p:cNvPr>
          <p:cNvSpPr/>
          <p:nvPr/>
        </p:nvSpPr>
        <p:spPr>
          <a:xfrm>
            <a:off x="737006" y="1972727"/>
            <a:ext cx="2912065" cy="2912065"/>
          </a:xfrm>
          <a:prstGeom prst="ellipse">
            <a:avLst/>
          </a:prstGeom>
          <a:solidFill>
            <a:prstClr val="white"/>
          </a:solidFill>
        </p:spPr>
      </p:sp>
      <p:pic>
        <p:nvPicPr>
          <p:cNvPr id="7" name="Graphic 6" descr="Fish">
            <a:extLst>
              <a:ext uri="{FF2B5EF4-FFF2-40B4-BE49-F238E27FC236}">
                <a16:creationId xmlns:a16="http://schemas.microsoft.com/office/drawing/2014/main" id="{E03A506A-3882-4ADF-9B11-A7B71D3FCC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9510" y="2435231"/>
            <a:ext cx="1987057" cy="1987057"/>
          </a:xfrm>
          <a:prstGeom prst="rect">
            <a:avLst/>
          </a:prstGeom>
          <a:solidFill>
            <a:prstClr val="white"/>
          </a:solidFill>
        </p:spPr>
      </p:pic>
      <p:sp>
        <p:nvSpPr>
          <p:cNvPr id="18" name="Content Placeholder 2">
            <a:extLst>
              <a:ext uri="{FF2B5EF4-FFF2-40B4-BE49-F238E27FC236}">
                <a16:creationId xmlns:a16="http://schemas.microsoft.com/office/drawing/2014/main" id="{D6AD6CF7-5C11-4759-832F-FF2BFBA98D57}"/>
              </a:ext>
            </a:extLst>
          </p:cNvPr>
          <p:cNvSpPr>
            <a:spLocks noGrp="1"/>
          </p:cNvSpPr>
          <p:nvPr>
            <p:ph idx="1"/>
          </p:nvPr>
        </p:nvSpPr>
        <p:spPr>
          <a:xfrm>
            <a:off x="4387515" y="2022601"/>
            <a:ext cx="7161017" cy="4154361"/>
          </a:xfrm>
        </p:spPr>
        <p:txBody>
          <a:bodyPr>
            <a:normAutofit/>
          </a:bodyPr>
          <a:lstStyle/>
          <a:p>
            <a:r>
              <a:rPr lang="en-US" sz="3200" dirty="0">
                <a:latin typeface="Comic Sans MS" panose="030F0702030302020204" pitchFamily="66" charset="0"/>
              </a:rPr>
              <a:t>In 2016, aquaculture provided over 50% of the seafood humans use for consumption</a:t>
            </a:r>
          </a:p>
          <a:p>
            <a:r>
              <a:rPr lang="en-US" sz="3200" dirty="0">
                <a:latin typeface="Comic Sans MS" panose="030F0702030302020204" pitchFamily="66" charset="0"/>
              </a:rPr>
              <a:t>Occurs all over the world; top aquaculture producers include</a:t>
            </a:r>
          </a:p>
          <a:p>
            <a:pPr lvl="1"/>
            <a:r>
              <a:rPr lang="en-US" sz="3200" dirty="0">
                <a:latin typeface="Comic Sans MS" panose="030F0702030302020204" pitchFamily="66" charset="0"/>
              </a:rPr>
              <a:t>China</a:t>
            </a:r>
          </a:p>
          <a:p>
            <a:pPr lvl="1"/>
            <a:r>
              <a:rPr lang="en-US" sz="3200" dirty="0">
                <a:latin typeface="Comic Sans MS" panose="030F0702030302020204" pitchFamily="66" charset="0"/>
              </a:rPr>
              <a:t>Indonesia</a:t>
            </a:r>
          </a:p>
          <a:p>
            <a:pPr lvl="1"/>
            <a:r>
              <a:rPr lang="en-US" sz="3200" dirty="0">
                <a:latin typeface="Comic Sans MS" panose="030F0702030302020204" pitchFamily="66" charset="0"/>
              </a:rPr>
              <a:t>India</a:t>
            </a:r>
          </a:p>
          <a:p>
            <a:pPr marL="457200" lvl="1" indent="0">
              <a:buNone/>
            </a:pPr>
            <a:endParaRPr lang="en-US" sz="2000" dirty="0">
              <a:latin typeface="Comic Sans MS" panose="030F0702030302020204" pitchFamily="66" charset="0"/>
            </a:endParaRPr>
          </a:p>
        </p:txBody>
      </p:sp>
    </p:spTree>
    <p:extLst>
      <p:ext uri="{BB962C8B-B14F-4D97-AF65-F5344CB8AC3E}">
        <p14:creationId xmlns:p14="http://schemas.microsoft.com/office/powerpoint/2010/main" val="169565469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F57B73-C284-41C6-836B-4292A9EB87F5}"/>
              </a:ext>
            </a:extLst>
          </p:cNvPr>
          <p:cNvSpPr>
            <a:spLocks noGrp="1"/>
          </p:cNvSpPr>
          <p:nvPr>
            <p:ph type="title"/>
          </p:nvPr>
        </p:nvSpPr>
        <p:spPr>
          <a:xfrm>
            <a:off x="863029" y="1012004"/>
            <a:ext cx="3416158" cy="4795408"/>
          </a:xfrm>
        </p:spPr>
        <p:txBody>
          <a:bodyPr>
            <a:normAutofit/>
          </a:bodyPr>
          <a:lstStyle/>
          <a:p>
            <a:r>
              <a:rPr lang="en-US" sz="4100">
                <a:solidFill>
                  <a:srgbClr val="FFFFFF"/>
                </a:solidFill>
                <a:latin typeface="Comic Sans MS" panose="030F0702030302020204" pitchFamily="66" charset="0"/>
              </a:rPr>
              <a:t>What are the main marine animals farmed in aquaculture?</a:t>
            </a:r>
          </a:p>
        </p:txBody>
      </p:sp>
      <p:graphicFrame>
        <p:nvGraphicFramePr>
          <p:cNvPr id="5" name="Content Placeholder 2">
            <a:extLst>
              <a:ext uri="{FF2B5EF4-FFF2-40B4-BE49-F238E27FC236}">
                <a16:creationId xmlns:a16="http://schemas.microsoft.com/office/drawing/2014/main" id="{1B36E881-293A-4EF1-8003-058B96DD4E41}"/>
              </a:ext>
            </a:extLst>
          </p:cNvPr>
          <p:cNvGraphicFramePr>
            <a:graphicFrameLocks noGrp="1"/>
          </p:cNvGraphicFramePr>
          <p:nvPr>
            <p:ph idx="1"/>
            <p:extLst>
              <p:ext uri="{D42A27DB-BD31-4B8C-83A1-F6EECF244321}">
                <p14:modId xmlns:p14="http://schemas.microsoft.com/office/powerpoint/2010/main" val="308351367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19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B8C6-A45D-411C-826F-849A521C192F}"/>
              </a:ext>
            </a:extLst>
          </p:cNvPr>
          <p:cNvSpPr>
            <a:spLocks noGrp="1"/>
          </p:cNvSpPr>
          <p:nvPr>
            <p:ph type="title"/>
          </p:nvPr>
        </p:nvSpPr>
        <p:spPr>
          <a:xfrm>
            <a:off x="5069940" y="365123"/>
            <a:ext cx="6172200" cy="2266109"/>
          </a:xfrm>
        </p:spPr>
        <p:txBody>
          <a:bodyPr>
            <a:normAutofit/>
          </a:bodyPr>
          <a:lstStyle/>
          <a:p>
            <a:pPr algn="ctr"/>
            <a:r>
              <a:rPr lang="en-US" sz="4800" dirty="0">
                <a:latin typeface="Comic Sans MS" panose="030F0702030302020204" pitchFamily="66" charset="0"/>
              </a:rPr>
              <a:t>What marine animals are farmed in Chesapeake Bay?</a:t>
            </a:r>
          </a:p>
        </p:txBody>
      </p:sp>
      <p:pic>
        <p:nvPicPr>
          <p:cNvPr id="4" name="Picture 3" descr="A close up of a tree&#10;&#10;Description automatically generated">
            <a:extLst>
              <a:ext uri="{FF2B5EF4-FFF2-40B4-BE49-F238E27FC236}">
                <a16:creationId xmlns:a16="http://schemas.microsoft.com/office/drawing/2014/main" id="{1392E723-8B24-4CEC-AFE1-743E3426C769}"/>
              </a:ext>
            </a:extLst>
          </p:cNvPr>
          <p:cNvPicPr>
            <a:picLocks noChangeAspect="1"/>
          </p:cNvPicPr>
          <p:nvPr/>
        </p:nvPicPr>
        <p:blipFill rotWithShape="1">
          <a:blip r:embed="rId3"/>
          <a:srcRect r="1" b="6511"/>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8E563E51-AE12-4BCA-B163-7822ED1B16B5}"/>
              </a:ext>
            </a:extLst>
          </p:cNvPr>
          <p:cNvSpPr>
            <a:spLocks noGrp="1"/>
          </p:cNvSpPr>
          <p:nvPr>
            <p:ph idx="1"/>
          </p:nvPr>
        </p:nvSpPr>
        <p:spPr>
          <a:xfrm>
            <a:off x="5069940" y="2911150"/>
            <a:ext cx="6172200" cy="3461657"/>
          </a:xfrm>
        </p:spPr>
        <p:txBody>
          <a:bodyPr>
            <a:normAutofit/>
          </a:bodyPr>
          <a:lstStyle/>
          <a:p>
            <a:r>
              <a:rPr lang="en-US" sz="3600" dirty="0">
                <a:latin typeface="Comic Sans MS" panose="030F0702030302020204" pitchFamily="66" charset="0"/>
              </a:rPr>
              <a:t>Oysters</a:t>
            </a:r>
          </a:p>
          <a:p>
            <a:r>
              <a:rPr lang="en-US" sz="3600" dirty="0">
                <a:latin typeface="Comic Sans MS" panose="030F0702030302020204" pitchFamily="66" charset="0"/>
              </a:rPr>
              <a:t>Striped bass</a:t>
            </a:r>
          </a:p>
          <a:p>
            <a:r>
              <a:rPr lang="en-US" sz="3600" dirty="0">
                <a:latin typeface="Comic Sans MS" panose="030F0702030302020204" pitchFamily="66" charset="0"/>
              </a:rPr>
              <a:t>Clams</a:t>
            </a:r>
          </a:p>
          <a:p>
            <a:pPr lvl="1"/>
            <a:r>
              <a:rPr lang="en-US" sz="3600" dirty="0">
                <a:latin typeface="Comic Sans MS" panose="030F0702030302020204" pitchFamily="66" charset="0"/>
              </a:rPr>
              <a:t>Hard clams</a:t>
            </a:r>
          </a:p>
          <a:p>
            <a:pPr lvl="1"/>
            <a:r>
              <a:rPr lang="en-US" sz="3600" dirty="0">
                <a:latin typeface="Comic Sans MS" panose="030F0702030302020204" pitchFamily="66" charset="0"/>
              </a:rPr>
              <a:t>Soft-shell clams</a:t>
            </a:r>
          </a:p>
          <a:p>
            <a:pPr marL="0" indent="0">
              <a:buNone/>
            </a:pPr>
            <a:endParaRPr lang="en-US" sz="2400" dirty="0"/>
          </a:p>
        </p:txBody>
      </p:sp>
    </p:spTree>
    <p:extLst>
      <p:ext uri="{BB962C8B-B14F-4D97-AF65-F5344CB8AC3E}">
        <p14:creationId xmlns:p14="http://schemas.microsoft.com/office/powerpoint/2010/main" val="75859072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F0BA-D3E3-47E2-98B6-30801B452084}"/>
              </a:ext>
            </a:extLst>
          </p:cNvPr>
          <p:cNvSpPr>
            <a:spLocks noGrp="1"/>
          </p:cNvSpPr>
          <p:nvPr>
            <p:ph type="title"/>
          </p:nvPr>
        </p:nvSpPr>
        <p:spPr>
          <a:xfrm>
            <a:off x="648930" y="629266"/>
            <a:ext cx="3651466" cy="2361584"/>
          </a:xfrm>
        </p:spPr>
        <p:txBody>
          <a:bodyPr>
            <a:normAutofit/>
          </a:bodyPr>
          <a:lstStyle/>
          <a:p>
            <a:r>
              <a:rPr lang="en-US" dirty="0">
                <a:latin typeface="Comic Sans MS" panose="030F0702030302020204" pitchFamily="66" charset="0"/>
              </a:rPr>
              <a:t>Soft-Shell Clams: Background</a:t>
            </a:r>
          </a:p>
        </p:txBody>
      </p:sp>
      <p:sp>
        <p:nvSpPr>
          <p:cNvPr id="3" name="Content Placeholder 2">
            <a:extLst>
              <a:ext uri="{FF2B5EF4-FFF2-40B4-BE49-F238E27FC236}">
                <a16:creationId xmlns:a16="http://schemas.microsoft.com/office/drawing/2014/main" id="{ED1F5274-BC25-4C2A-A466-318FC260F60D}"/>
              </a:ext>
            </a:extLst>
          </p:cNvPr>
          <p:cNvSpPr>
            <a:spLocks noGrp="1"/>
          </p:cNvSpPr>
          <p:nvPr>
            <p:ph idx="1"/>
          </p:nvPr>
        </p:nvSpPr>
        <p:spPr>
          <a:xfrm>
            <a:off x="648931" y="2838450"/>
            <a:ext cx="3651466" cy="3385369"/>
          </a:xfrm>
        </p:spPr>
        <p:txBody>
          <a:bodyPr>
            <a:normAutofit lnSpcReduction="10000"/>
          </a:bodyPr>
          <a:lstStyle/>
          <a:p>
            <a:r>
              <a:rPr lang="en-US" dirty="0">
                <a:latin typeface="Comic Sans MS" panose="030F0702030302020204" pitchFamily="66" charset="0"/>
              </a:rPr>
              <a:t>Renewable resource</a:t>
            </a:r>
          </a:p>
          <a:p>
            <a:r>
              <a:rPr lang="en-US" dirty="0">
                <a:latin typeface="Comic Sans MS" panose="030F0702030302020204" pitchFamily="66" charset="0"/>
              </a:rPr>
              <a:t>Deep-burrowing</a:t>
            </a:r>
            <a:endParaRPr lang="en-US" dirty="0">
              <a:latin typeface="Comic Sans MS" panose="030F0702030302020204" pitchFamily="66" charset="0"/>
              <a:cs typeface="Calibri"/>
            </a:endParaRPr>
          </a:p>
          <a:p>
            <a:r>
              <a:rPr lang="en-US" dirty="0">
                <a:latin typeface="Comic Sans MS" panose="030F0702030302020204" pitchFamily="66" charset="0"/>
                <a:cs typeface="Calibri"/>
              </a:rPr>
              <a:t>Important filter feeders</a:t>
            </a:r>
            <a:endParaRPr lang="en-US" dirty="0">
              <a:latin typeface="Comic Sans MS" panose="030F0702030302020204" pitchFamily="66" charset="0"/>
            </a:endParaRPr>
          </a:p>
          <a:p>
            <a:r>
              <a:rPr lang="en-US" dirty="0">
                <a:latin typeface="Comic Sans MS" panose="030F0702030302020204" pitchFamily="66" charset="0"/>
              </a:rPr>
              <a:t>Soft shell</a:t>
            </a:r>
            <a:endParaRPr lang="en-US" dirty="0">
              <a:latin typeface="Comic Sans MS" panose="030F0702030302020204" pitchFamily="66" charset="0"/>
              <a:cs typeface="Calibri"/>
            </a:endParaRPr>
          </a:p>
          <a:p>
            <a:r>
              <a:rPr lang="en-US" dirty="0">
                <a:latin typeface="Comic Sans MS" panose="030F0702030302020204" pitchFamily="66" charset="0"/>
              </a:rPr>
              <a:t>Important prey item</a:t>
            </a:r>
            <a:endParaRPr lang="en-US" dirty="0">
              <a:latin typeface="Comic Sans MS" panose="030F0702030302020204" pitchFamily="66" charset="0"/>
              <a:cs typeface="Calibri"/>
            </a:endParaRPr>
          </a:p>
          <a:p>
            <a:endParaRPr lang="en-US" sz="1800" dirty="0"/>
          </a:p>
        </p:txBody>
      </p:sp>
      <p:pic>
        <p:nvPicPr>
          <p:cNvPr id="4" name="Picture 3">
            <a:extLst>
              <a:ext uri="{FF2B5EF4-FFF2-40B4-BE49-F238E27FC236}">
                <a16:creationId xmlns:a16="http://schemas.microsoft.com/office/drawing/2014/main" id="{4A46F53E-95F8-4B65-B7C8-D082BF80985B}"/>
              </a:ext>
            </a:extLst>
          </p:cNvPr>
          <p:cNvPicPr>
            <a:picLocks noChangeAspect="1"/>
          </p:cNvPicPr>
          <p:nvPr/>
        </p:nvPicPr>
        <p:blipFill rotWithShape="1">
          <a:blip r:embed="rId3"/>
          <a:srcRect l="16266" r="1134"/>
          <a:stretch/>
        </p:blipFill>
        <p:spPr>
          <a:xfrm>
            <a:off x="4639056" y="10"/>
            <a:ext cx="7552944" cy="6857990"/>
          </a:xfrm>
          <a:prstGeom prst="rect">
            <a:avLst/>
          </a:prstGeom>
          <a:effectLst/>
        </p:spPr>
      </p:pic>
    </p:spTree>
    <p:extLst>
      <p:ext uri="{BB962C8B-B14F-4D97-AF65-F5344CB8AC3E}">
        <p14:creationId xmlns:p14="http://schemas.microsoft.com/office/powerpoint/2010/main" val="409175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559F8B4-D904-4743-976B-0371766ED959}"/>
              </a:ext>
            </a:extLst>
          </p:cNvPr>
          <p:cNvSpPr>
            <a:spLocks noGrp="1"/>
          </p:cNvSpPr>
          <p:nvPr>
            <p:ph type="title"/>
          </p:nvPr>
        </p:nvSpPr>
        <p:spPr>
          <a:xfrm>
            <a:off x="535020" y="685800"/>
            <a:ext cx="2780271" cy="5105400"/>
          </a:xfrm>
        </p:spPr>
        <p:txBody>
          <a:bodyPr>
            <a:normAutofit/>
          </a:bodyPr>
          <a:lstStyle/>
          <a:p>
            <a:r>
              <a:rPr lang="en-US" sz="3700" dirty="0">
                <a:solidFill>
                  <a:srgbClr val="FFFFFF"/>
                </a:solidFill>
                <a:latin typeface="Comic Sans MS" panose="030F0702030302020204" pitchFamily="66" charset="0"/>
              </a:rPr>
              <a:t>Soft-shell Clams in Chesapeake Bay: History</a:t>
            </a:r>
          </a:p>
        </p:txBody>
      </p:sp>
      <p:graphicFrame>
        <p:nvGraphicFramePr>
          <p:cNvPr id="5" name="Content Placeholder 2">
            <a:extLst>
              <a:ext uri="{FF2B5EF4-FFF2-40B4-BE49-F238E27FC236}">
                <a16:creationId xmlns:a16="http://schemas.microsoft.com/office/drawing/2014/main" id="{2603A3A7-CC29-4A51-B462-71285888E7D7}"/>
              </a:ext>
            </a:extLst>
          </p:cNvPr>
          <p:cNvGraphicFramePr>
            <a:graphicFrameLocks noGrp="1"/>
          </p:cNvGraphicFramePr>
          <p:nvPr>
            <p:ph idx="1"/>
            <p:extLst>
              <p:ext uri="{D42A27DB-BD31-4B8C-83A1-F6EECF244321}">
                <p14:modId xmlns:p14="http://schemas.microsoft.com/office/powerpoint/2010/main" val="33077533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969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7CBFA5-378F-4B9A-A3E4-15D628C1B8F8}"/>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dirty="0">
                <a:solidFill>
                  <a:srgbClr val="FFFFFF"/>
                </a:solidFill>
                <a:latin typeface="Comic Sans MS" panose="030F0702030302020204" pitchFamily="66" charset="0"/>
              </a:rPr>
              <a:t>How can we help soft-shell clams?</a:t>
            </a: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Help">
            <a:extLst>
              <a:ext uri="{FF2B5EF4-FFF2-40B4-BE49-F238E27FC236}">
                <a16:creationId xmlns:a16="http://schemas.microsoft.com/office/drawing/2014/main" id="{7F6D9307-478E-422C-B02F-018F7EDCA2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1195423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1777</Words>
  <Application>Microsoft Office PowerPoint</Application>
  <PresentationFormat>Widescreen</PresentationFormat>
  <Paragraphs>138</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Comic Sans MS</vt:lpstr>
      <vt:lpstr>Office Theme</vt:lpstr>
      <vt:lpstr>Old MacDonald had an Aquaculture Farm</vt:lpstr>
      <vt:lpstr>Real Life Science!</vt:lpstr>
      <vt:lpstr>PowerPoint Presentation</vt:lpstr>
      <vt:lpstr>Importance of Aquaculture</vt:lpstr>
      <vt:lpstr>What are the main marine animals farmed in aquaculture?</vt:lpstr>
      <vt:lpstr>What marine animals are farmed in Chesapeake Bay?</vt:lpstr>
      <vt:lpstr>Soft-Shell Clams: Background</vt:lpstr>
      <vt:lpstr>Soft-shell Clams in Chesapeake Bay: History</vt:lpstr>
      <vt:lpstr>How can we help soft-shell clams?</vt:lpstr>
      <vt:lpstr>Restoration through Aquaculture!</vt:lpstr>
      <vt:lpstr>Aquaculture isn’t perfect</vt:lpstr>
      <vt:lpstr>Today’s Activity</vt:lpstr>
      <vt:lpstr>Aquaculturist</vt:lpstr>
      <vt:lpstr>Watermen</vt:lpstr>
      <vt:lpstr>PowerPoint Presentation</vt:lpstr>
      <vt:lpstr>Why did Aquaculturists have a higher yield?</vt:lpstr>
      <vt:lpstr>This is just one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MacDonald had an Aquaculture Farm</dc:title>
  <dc:creator>Shantelle Richards</dc:creator>
  <cp:lastModifiedBy>Shantelle Richards</cp:lastModifiedBy>
  <cp:revision>2</cp:revision>
  <dcterms:created xsi:type="dcterms:W3CDTF">2020-03-24T18:32:09Z</dcterms:created>
  <dcterms:modified xsi:type="dcterms:W3CDTF">2020-03-24T19:01:03Z</dcterms:modified>
</cp:coreProperties>
</file>