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62" r:id="rId3"/>
    <p:sldId id="257" r:id="rId4"/>
    <p:sldId id="263" r:id="rId5"/>
    <p:sldId id="258" r:id="rId6"/>
    <p:sldId id="264" r:id="rId7"/>
    <p:sldId id="290" r:id="rId8"/>
    <p:sldId id="289" r:id="rId9"/>
    <p:sldId id="291" r:id="rId10"/>
    <p:sldId id="292" r:id="rId11"/>
    <p:sldId id="259" r:id="rId12"/>
    <p:sldId id="266" r:id="rId13"/>
    <p:sldId id="260" r:id="rId14"/>
    <p:sldId id="295" r:id="rId15"/>
    <p:sldId id="265" r:id="rId16"/>
    <p:sldId id="294"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78549"/>
  </p:normalViewPr>
  <p:slideViewPr>
    <p:cSldViewPr snapToGrid="0" snapToObjects="1">
      <p:cViewPr varScale="1">
        <p:scale>
          <a:sx n="85" d="100"/>
          <a:sy n="85" d="100"/>
        </p:scale>
        <p:origin x="3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0FAFC0-937B-494A-91CA-9BDB765BAF96}" type="datetimeFigureOut">
              <a:rPr lang="en-US" smtClean="0"/>
              <a:t>4/6/20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050F0-BDF7-834A-9539-5294BA4B3603}" type="slidenum">
              <a:rPr lang="en-US" smtClean="0"/>
              <a:t>‹#›</a:t>
            </a:fld>
            <a:endParaRPr lang="en-US"/>
          </a:p>
        </p:txBody>
      </p:sp>
    </p:spTree>
    <p:extLst>
      <p:ext uri="{BB962C8B-B14F-4D97-AF65-F5344CB8AC3E}">
        <p14:creationId xmlns:p14="http://schemas.microsoft.com/office/powerpoint/2010/main" val="419940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1</a:t>
            </a:fld>
            <a:endParaRPr lang="en-US"/>
          </a:p>
        </p:txBody>
      </p:sp>
    </p:spTree>
    <p:extLst>
      <p:ext uri="{BB962C8B-B14F-4D97-AF65-F5344CB8AC3E}">
        <p14:creationId xmlns:p14="http://schemas.microsoft.com/office/powerpoint/2010/main" val="124144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slides introduce the idea of eutrophication. It is classically defined as “the increased supply of organic matter.” One way of thinking about this is that as nutrients are delivered to an ecosystem, more phytoplankton are able to grow, which leads to more biomass in the system. As more phytoplankton grow, certain phytoplankton that can cause harmful algal blooms can also grow. These can negatively impact the ecosystem by releasing toxins, but by also taking up the oxygen needed by fish to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more nutrients… you get more phytoplankton. And these phytoplankton can cause large blooms. One way scientists are studying these blooms is by focusing on the nutrients. Even with the increase in nutrients, the dependence on Redfield ratios still apply. As is shown in the next slide, this can help inform management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8050F0-BDF7-834A-9539-5294BA4B3603}" type="slidenum">
              <a:rPr lang="en-US" smtClean="0"/>
              <a:t>10</a:t>
            </a:fld>
            <a:endParaRPr lang="en-US"/>
          </a:p>
        </p:txBody>
      </p:sp>
    </p:spTree>
    <p:extLst>
      <p:ext uri="{BB962C8B-B14F-4D97-AF65-F5344CB8AC3E}">
        <p14:creationId xmlns:p14="http://schemas.microsoft.com/office/powerpoint/2010/main" val="112017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modern ecology, we use the Redfield ratio to determine if an ecosystem is limiting for one of these critical nutrients. To do this, scientists focus on the nitrogen: phosphorus part of the ratio. By measuring the nutrients in the environment, scientists can then calculate ratios.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measured N:P is greater than the ideal 16:1 (say 18:1), the system is labeled as phosphorus-limited, because there is less phosphorus than is needed. Another way of saying this is there will still be nitrogen left when all the phosphorus has been used by the phytoplankton. Even if there is nitrogen left, the can’t continue to grow because there is no longer any phosphorus.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measured N:P is less than the ideal 16:1 (say 15:1), the system is labeled as nitrogen limited, because there is less nitrogen than is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environment, freshwater systems are usually phosphorus limited and saltwater systems are nitrogen limited. This can be important for management, especially when trying to combat eutrophication. For example, today most laundry detergent does not contain phosphorus because of the impact that nutrient has on our inland waterways (https://</a:t>
            </a:r>
            <a:r>
              <a:rPr lang="en-US" sz="1200" kern="1200" dirty="0" err="1">
                <a:solidFill>
                  <a:schemeClr val="tx1"/>
                </a:solidFill>
                <a:effectLst/>
                <a:latin typeface="+mn-lt"/>
                <a:ea typeface="+mn-ea"/>
                <a:cs typeface="+mn-cs"/>
              </a:rPr>
              <a:t>www.npr.org</a:t>
            </a:r>
            <a:r>
              <a:rPr lang="en-US" sz="1200" kern="1200" dirty="0">
                <a:solidFill>
                  <a:schemeClr val="tx1"/>
                </a:solidFill>
                <a:effectLst/>
                <a:latin typeface="+mn-lt"/>
                <a:ea typeface="+mn-ea"/>
                <a:cs typeface="+mn-cs"/>
              </a:rPr>
              <a:t>/2010/12/15/132072122/it-s-not-your-fault-your-dishes-are-still-dirty). With less phosphorus being imputed into the freshwater environment, fewer blooms are thought to occur there. </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11</a:t>
            </a:fld>
            <a:endParaRPr lang="en-US"/>
          </a:p>
        </p:txBody>
      </p:sp>
    </p:spTree>
    <p:extLst>
      <p:ext uri="{BB962C8B-B14F-4D97-AF65-F5344CB8AC3E}">
        <p14:creationId xmlns:p14="http://schemas.microsoft.com/office/powerpoint/2010/main" val="96865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modern ecology, we use the Redfield ratio to determine if an ecosystem is limiting for one of these critical nutrients. To do this, scientists focus on the nitrogen: phosphorus part of the ratio. By measuring the nutrients in the environment, scientists can then calculate ratios.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measured N:P is greater than the ideal 16:1 (say 18:1), the system is labeled as phosphorus-limited, because there is less phosphorus than is needed. Another way of saying this is there will still be nitrogen left when all the phosphorus has been used by the phytoplankton. Even if there is nitrogen left, the can’t continue to grow because there is no longer any phosphorus.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measured N:P is less than the ideal 16:1 (say 15:1), the system is labeled as nitrogen limited, because there is less nitrogen than is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environment, freshwater systems are usually phosphorus limited and saltwater systems are nitrogen limited. This can be important for management, especially when trying to combat eutrophication. For example, today most laundry detergent does not contain phosphorus because of the impact that nutrient has on our inland waterways (https://</a:t>
            </a:r>
            <a:r>
              <a:rPr lang="en-US" sz="1200" kern="1200" dirty="0" err="1">
                <a:solidFill>
                  <a:schemeClr val="tx1"/>
                </a:solidFill>
                <a:effectLst/>
                <a:latin typeface="+mn-lt"/>
                <a:ea typeface="+mn-ea"/>
                <a:cs typeface="+mn-cs"/>
              </a:rPr>
              <a:t>www.npr.org</a:t>
            </a:r>
            <a:r>
              <a:rPr lang="en-US" sz="1200" kern="1200" dirty="0">
                <a:solidFill>
                  <a:schemeClr val="tx1"/>
                </a:solidFill>
                <a:effectLst/>
                <a:latin typeface="+mn-lt"/>
                <a:ea typeface="+mn-ea"/>
                <a:cs typeface="+mn-cs"/>
              </a:rPr>
              <a:t>/2010/12/15/132072122/it-s-not-your-fault-your-dishes-are-still-dirty). With less phosphorus being imputed into the freshwater environment, fewer blooms are thought to occur there. </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12</a:t>
            </a:fld>
            <a:endParaRPr lang="en-US"/>
          </a:p>
        </p:txBody>
      </p:sp>
    </p:spTree>
    <p:extLst>
      <p:ext uri="{BB962C8B-B14F-4D97-AF65-F5344CB8AC3E}">
        <p14:creationId xmlns:p14="http://schemas.microsoft.com/office/powerpoint/2010/main" val="741503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13</a:t>
            </a:fld>
            <a:endParaRPr lang="en-US"/>
          </a:p>
        </p:txBody>
      </p:sp>
    </p:spTree>
    <p:extLst>
      <p:ext uri="{BB962C8B-B14F-4D97-AF65-F5344CB8AC3E}">
        <p14:creationId xmlns:p14="http://schemas.microsoft.com/office/powerpoint/2010/main" val="47407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aspect that may be confusing to students is that the graphing activity includes a graph with 2 y-axes. This is an opportunity to introduce that concept to students. Scientists often use graphs with 2 y-axes because it allows us to visualize more data together and try to piece together relationships. In order to read the axes, you need to determine which measurement goes with which axes (will be guided in worksheet). Give the example of the red nutrient measurement goes with the y-axis labeled nutrient concentration. Green, then goes with phytoplankton cells. </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14</a:t>
            </a:fld>
            <a:endParaRPr lang="en-US"/>
          </a:p>
        </p:txBody>
      </p:sp>
    </p:spTree>
    <p:extLst>
      <p:ext uri="{BB962C8B-B14F-4D97-AF65-F5344CB8AC3E}">
        <p14:creationId xmlns:p14="http://schemas.microsoft.com/office/powerpoint/2010/main" val="1099190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aspect that may be confusing to students is that the graphing activity includes a graph with 2 y-axes. This is an opportunity to introduce that concept to students. Scientists often use graphs with 2 y-axes because it allows us to visualize more data together and try to piece together relationships. In order to read the axes, you need to determine which measurement goes with which axes (will be guided in worksheet). Give the example of the red nutrient measurement goes with the y-axis labeled nutrient concentration. Green, then goes with phytoplankton cells. </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15</a:t>
            </a:fld>
            <a:endParaRPr lang="en-US"/>
          </a:p>
        </p:txBody>
      </p:sp>
    </p:spTree>
    <p:extLst>
      <p:ext uri="{BB962C8B-B14F-4D97-AF65-F5344CB8AC3E}">
        <p14:creationId xmlns:p14="http://schemas.microsoft.com/office/powerpoint/2010/main" val="3243341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a:t>
            </a:r>
          </a:p>
        </p:txBody>
      </p:sp>
      <p:sp>
        <p:nvSpPr>
          <p:cNvPr id="4" name="Slide Number Placeholder 3"/>
          <p:cNvSpPr>
            <a:spLocks noGrp="1"/>
          </p:cNvSpPr>
          <p:nvPr>
            <p:ph type="sldNum" sz="quarter" idx="5"/>
          </p:nvPr>
        </p:nvSpPr>
        <p:spPr/>
        <p:txBody>
          <a:bodyPr/>
          <a:lstStyle/>
          <a:p>
            <a:fld id="{EF8050F0-BDF7-834A-9539-5294BA4B3603}" type="slidenum">
              <a:rPr lang="en-US" smtClean="0"/>
              <a:t>16</a:t>
            </a:fld>
            <a:endParaRPr lang="en-US" dirty="0"/>
          </a:p>
        </p:txBody>
      </p:sp>
    </p:spTree>
    <p:extLst>
      <p:ext uri="{BB962C8B-B14F-4D97-AF65-F5344CB8AC3E}">
        <p14:creationId xmlns:p14="http://schemas.microsoft.com/office/powerpoint/2010/main" val="2819033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Key</a:t>
            </a:r>
          </a:p>
        </p:txBody>
      </p:sp>
      <p:sp>
        <p:nvSpPr>
          <p:cNvPr id="4" name="Slide Number Placeholder 3"/>
          <p:cNvSpPr>
            <a:spLocks noGrp="1"/>
          </p:cNvSpPr>
          <p:nvPr>
            <p:ph type="sldNum" sz="quarter" idx="5"/>
          </p:nvPr>
        </p:nvSpPr>
        <p:spPr/>
        <p:txBody>
          <a:bodyPr/>
          <a:lstStyle/>
          <a:p>
            <a:fld id="{EF8050F0-BDF7-834A-9539-5294BA4B3603}" type="slidenum">
              <a:rPr lang="en-US" smtClean="0"/>
              <a:t>17</a:t>
            </a:fld>
            <a:endParaRPr lang="en-US" dirty="0"/>
          </a:p>
        </p:txBody>
      </p:sp>
    </p:spTree>
    <p:extLst>
      <p:ext uri="{BB962C8B-B14F-4D97-AF65-F5344CB8AC3E}">
        <p14:creationId xmlns:p14="http://schemas.microsoft.com/office/powerpoint/2010/main" val="78807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am a graduate student studying nitrogen and how it moves throughout the environment. I’m particularly interested in how processes vary across the world. The first picture on this slide shows me doing lab work in Virginia. I do most of my work in Virginia, but I also get to travel to do research. The second photo shows me in front of the research vessel </a:t>
            </a:r>
            <a:r>
              <a:rPr lang="en-US" sz="1200" kern="1200" dirty="0" err="1">
                <a:solidFill>
                  <a:schemeClr val="tx1"/>
                </a:solidFill>
                <a:effectLst/>
                <a:latin typeface="+mn-lt"/>
                <a:ea typeface="+mn-ea"/>
                <a:cs typeface="+mn-cs"/>
              </a:rPr>
              <a:t>Sikuliaq</a:t>
            </a:r>
            <a:r>
              <a:rPr lang="en-US" sz="1200" kern="1200" dirty="0">
                <a:solidFill>
                  <a:schemeClr val="tx1"/>
                </a:solidFill>
                <a:effectLst/>
                <a:latin typeface="+mn-lt"/>
                <a:ea typeface="+mn-ea"/>
                <a:cs typeface="+mn-cs"/>
              </a:rPr>
              <a:t>. I got to spend almost a month on the Arctic Ocean, off of Alaska, to study how nitrogen cycling is changing there. </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2</a:t>
            </a:fld>
            <a:endParaRPr lang="en-US"/>
          </a:p>
        </p:txBody>
      </p:sp>
    </p:spTree>
    <p:extLst>
      <p:ext uri="{BB962C8B-B14F-4D97-AF65-F5344CB8AC3E}">
        <p14:creationId xmlns:p14="http://schemas.microsoft.com/office/powerpoint/2010/main" val="254720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introduces the idea of limiting factors for biological growth. Often referred to as Liebig’s law of the minimum, biological growth and activity is limited by the scarcest factor that is needed. One way to think of this is with how much water a barrel can hold. If the sides or slates are of varying height, it is the lowest that limits how much water the barrel can actually hold. </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3</a:t>
            </a:fld>
            <a:endParaRPr lang="en-US"/>
          </a:p>
        </p:txBody>
      </p:sp>
    </p:spTree>
    <p:extLst>
      <p:ext uri="{BB962C8B-B14F-4D97-AF65-F5344CB8AC3E}">
        <p14:creationId xmlns:p14="http://schemas.microsoft.com/office/powerpoint/2010/main" val="105616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Environmental conditions can be an example of limiting factors. For example, if an organism requires sunlight for photosynthesis, access to sunlight can be a limiting factor if it is cloudy or winter time. Nutrients are another example of limiting factors and are the focus of today’s activity. Nutrients are like food for phytoplankton and can include nitrogen, phosphorus, carbon, and even metals!</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4</a:t>
            </a:fld>
            <a:endParaRPr lang="en-US"/>
          </a:p>
        </p:txBody>
      </p:sp>
    </p:spTree>
    <p:extLst>
      <p:ext uri="{BB962C8B-B14F-4D97-AF65-F5344CB8AC3E}">
        <p14:creationId xmlns:p14="http://schemas.microsoft.com/office/powerpoint/2010/main" val="337482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concept of the Redfield ratio is one way that biologists monitor limiting factors. The Redfield ratio is the ratio of important inorganic nutrients in both the ocean and inside phytoplankton biomass. The “golden” ratio is 106 carbon: 16 nitrogen: 1 phosphorus. This ratio can vary across ecosystems depending on local conditions, but the general ratio is upheld across the world!</a:t>
            </a:r>
          </a:p>
          <a:p>
            <a:endParaRPr lang="en-US" dirty="0"/>
          </a:p>
        </p:txBody>
      </p:sp>
      <p:sp>
        <p:nvSpPr>
          <p:cNvPr id="4" name="Slide Number Placeholder 3"/>
          <p:cNvSpPr>
            <a:spLocks noGrp="1"/>
          </p:cNvSpPr>
          <p:nvPr>
            <p:ph type="sldNum" sz="quarter" idx="5"/>
          </p:nvPr>
        </p:nvSpPr>
        <p:spPr/>
        <p:txBody>
          <a:bodyPr/>
          <a:lstStyle/>
          <a:p>
            <a:fld id="{EF8050F0-BDF7-834A-9539-5294BA4B3603}" type="slidenum">
              <a:rPr lang="en-US" smtClean="0"/>
              <a:t>5</a:t>
            </a:fld>
            <a:endParaRPr lang="en-US"/>
          </a:p>
        </p:txBody>
      </p:sp>
    </p:spTree>
    <p:extLst>
      <p:ext uri="{BB962C8B-B14F-4D97-AF65-F5344CB8AC3E}">
        <p14:creationId xmlns:p14="http://schemas.microsoft.com/office/powerpoint/2010/main" val="820394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slides introduce the idea of eutrophication. It is classically defined as “the increased supply of organic matter.” One way of thinking about this is that as nutrients are delivered to an ecosystem, more phytoplankton are able to grow, which leads to more biomass in the system. As more phytoplankton grow, certain phytoplankton that can cause harmful algal blooms can also grow. These can negatively impact the ecosystem by releasing toxins, but by also taking up the oxygen needed by fish to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8050F0-BDF7-834A-9539-5294BA4B3603}" type="slidenum">
              <a:rPr lang="en-US" smtClean="0"/>
              <a:t>6</a:t>
            </a:fld>
            <a:endParaRPr lang="en-US"/>
          </a:p>
        </p:txBody>
      </p:sp>
    </p:spTree>
    <p:extLst>
      <p:ext uri="{BB962C8B-B14F-4D97-AF65-F5344CB8AC3E}">
        <p14:creationId xmlns:p14="http://schemas.microsoft.com/office/powerpoint/2010/main" val="2631229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slides introduce the idea of eutrophication. It is classically defined as “the increased supply of organic matter.” One way of thinking about this is that as nutrients are delivered to an ecosystem, more phytoplankton are able to grow, which leads to more biomass in the system. As more phytoplankton grow, certain phytoplankton that can cause harmful algal blooms can also grow. These can negatively impact the ecosystem by releasing toxins, but by also taking up the oxygen needed by fish to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more nutrients…</a:t>
            </a:r>
          </a:p>
        </p:txBody>
      </p:sp>
      <p:sp>
        <p:nvSpPr>
          <p:cNvPr id="4" name="Slide Number Placeholder 3"/>
          <p:cNvSpPr>
            <a:spLocks noGrp="1"/>
          </p:cNvSpPr>
          <p:nvPr>
            <p:ph type="sldNum" sz="quarter" idx="5"/>
          </p:nvPr>
        </p:nvSpPr>
        <p:spPr/>
        <p:txBody>
          <a:bodyPr/>
          <a:lstStyle/>
          <a:p>
            <a:fld id="{EF8050F0-BDF7-834A-9539-5294BA4B3603}" type="slidenum">
              <a:rPr lang="en-US" smtClean="0"/>
              <a:t>7</a:t>
            </a:fld>
            <a:endParaRPr lang="en-US"/>
          </a:p>
        </p:txBody>
      </p:sp>
    </p:spTree>
    <p:extLst>
      <p:ext uri="{BB962C8B-B14F-4D97-AF65-F5344CB8AC3E}">
        <p14:creationId xmlns:p14="http://schemas.microsoft.com/office/powerpoint/2010/main" val="17462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slides introduce the idea of eutrophication. It is classically defined as “the increased supply of organic matter.” One way of thinking about this is that as nutrients are delivered to an ecosystem, more phytoplankton are able to grow, which leads to more biomass in the system. As more phytoplankton grow, certain phytoplankton that can cause harmful algal blooms can also grow. These can negatively impact the ecosystem by releasing toxins, but by also taking up the oxygen needed by fish to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more nutrients… you get more phytoplankton.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8050F0-BDF7-834A-9539-5294BA4B3603}" type="slidenum">
              <a:rPr lang="en-US" smtClean="0"/>
              <a:t>8</a:t>
            </a:fld>
            <a:endParaRPr lang="en-US"/>
          </a:p>
        </p:txBody>
      </p:sp>
    </p:spTree>
    <p:extLst>
      <p:ext uri="{BB962C8B-B14F-4D97-AF65-F5344CB8AC3E}">
        <p14:creationId xmlns:p14="http://schemas.microsoft.com/office/powerpoint/2010/main" val="344325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slides introduce the idea of eutrophication. It is classically defined as “the increased supply of organic matter.” One way of thinking about this is that as nutrients are delivered to an ecosystem, more phytoplankton are able to grow, which leads to more biomass in the system. As more phytoplankton grow, certain phytoplankton that can cause harmful algal blooms can also grow. These can negatively impact the ecosystem by releasing toxins, but by also taking up the oxygen needed by fish to live.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have more nutrients… you get more phytoplankton. And these phytoplankton can cause large blooms.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8050F0-BDF7-834A-9539-5294BA4B3603}" type="slidenum">
              <a:rPr lang="en-US" smtClean="0"/>
              <a:t>9</a:t>
            </a:fld>
            <a:endParaRPr lang="en-US"/>
          </a:p>
        </p:txBody>
      </p:sp>
    </p:spTree>
    <p:extLst>
      <p:ext uri="{BB962C8B-B14F-4D97-AF65-F5344CB8AC3E}">
        <p14:creationId xmlns:p14="http://schemas.microsoft.com/office/powerpoint/2010/main" val="275392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7A0E-C663-5146-B9F4-2C30B104D3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EE526A-915D-8448-A44D-A6D552D19C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116966-D145-E74F-9024-3CB65C5417E2}"/>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5" name="Footer Placeholder 4">
            <a:extLst>
              <a:ext uri="{FF2B5EF4-FFF2-40B4-BE49-F238E27FC236}">
                <a16:creationId xmlns:a16="http://schemas.microsoft.com/office/drawing/2014/main" id="{862C8BE7-0F2A-D641-897B-1986EB785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100CF-A912-6141-AA1B-0172407CD13B}"/>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37787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EE14-FF68-3044-AA4E-D3076C0FB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109B0D-9D24-134A-AC5A-90E24357962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5E7E9-2FF1-7B4F-9AEC-8A69894E79E7}"/>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5" name="Footer Placeholder 4">
            <a:extLst>
              <a:ext uri="{FF2B5EF4-FFF2-40B4-BE49-F238E27FC236}">
                <a16:creationId xmlns:a16="http://schemas.microsoft.com/office/drawing/2014/main" id="{18729CEB-6EB8-3844-A5B6-A2CC18B243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C1A61-9CF3-8B44-8761-5B5EE8A3ADC2}"/>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141545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FB39A-D59A-3941-9B45-78AABDB831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790785-D800-2543-85EA-EE3FDE46E6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89298-8664-274F-A5C6-336892687E34}"/>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5" name="Footer Placeholder 4">
            <a:extLst>
              <a:ext uri="{FF2B5EF4-FFF2-40B4-BE49-F238E27FC236}">
                <a16:creationId xmlns:a16="http://schemas.microsoft.com/office/drawing/2014/main" id="{CDD576ED-0FA7-DB4A-867A-659FA12F2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3C389-D26C-B148-9C32-C4BEE21C9C1E}"/>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375566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B987-775A-2942-BFA7-77331D4A70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D37A0-3059-FE4E-A2CD-FEA8BB503A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1FE67-3EAE-004B-8BE8-E3E203E561A7}"/>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5" name="Footer Placeholder 4">
            <a:extLst>
              <a:ext uri="{FF2B5EF4-FFF2-40B4-BE49-F238E27FC236}">
                <a16:creationId xmlns:a16="http://schemas.microsoft.com/office/drawing/2014/main" id="{416159BC-40A8-CB45-ADB2-7FE89F02C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BA74D-071C-4949-8AA9-64C56DBFE1AD}"/>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411623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3A99-3959-4B49-9C3C-A696981A5C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B8E033-3F31-E342-93F8-53C947683A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EBDFA2-148F-A544-ADC2-71D774779186}"/>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5" name="Footer Placeholder 4">
            <a:extLst>
              <a:ext uri="{FF2B5EF4-FFF2-40B4-BE49-F238E27FC236}">
                <a16:creationId xmlns:a16="http://schemas.microsoft.com/office/drawing/2014/main" id="{7DE28A23-7DA5-C34A-8554-C461C61A7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8173C-E13E-8848-9506-EC3DBF095CF1}"/>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298399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A82B-8013-D948-B81D-7D07CDF2FA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3DCB3-9FB0-1C4E-A6C3-23C4130398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9E8A4B-F302-E74C-B566-8F7A62F9C6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AEBB88-5994-3F48-AEF5-BA27E18AB348}"/>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6" name="Footer Placeholder 5">
            <a:extLst>
              <a:ext uri="{FF2B5EF4-FFF2-40B4-BE49-F238E27FC236}">
                <a16:creationId xmlns:a16="http://schemas.microsoft.com/office/drawing/2014/main" id="{613C9C73-B353-144C-B7A4-21628CFD3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EAF8A-3021-BB45-987C-F64474BA24C1}"/>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14107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E11B-8023-544E-A9CE-A842E89851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96A538-0AAC-974A-B2BC-6DD91DC32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D245FD-0D95-CF47-871C-EE7A51D901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3F697B-E519-6545-9BF6-7E54DFD1B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F27E38-9F09-AD4D-A6C7-6A094728ED4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6ECC31-03E8-F14D-A038-C556886BA012}"/>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8" name="Footer Placeholder 7">
            <a:extLst>
              <a:ext uri="{FF2B5EF4-FFF2-40B4-BE49-F238E27FC236}">
                <a16:creationId xmlns:a16="http://schemas.microsoft.com/office/drawing/2014/main" id="{AD325D02-B340-CA42-9B48-F68F963461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B6C6AF-C26D-BE4C-9C88-538A488452FF}"/>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291871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E21D-FEB3-3843-BD8E-3A62090DC1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FF759A-46A0-7248-AE8E-EDC8D9A14ED0}"/>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4" name="Footer Placeholder 3">
            <a:extLst>
              <a:ext uri="{FF2B5EF4-FFF2-40B4-BE49-F238E27FC236}">
                <a16:creationId xmlns:a16="http://schemas.microsoft.com/office/drawing/2014/main" id="{902C561E-9798-1C4C-9A9D-520A236494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4DB7A6-F104-F84B-BF53-C811B2AFB02D}"/>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70384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491DDC-D142-DD42-AB72-B01DA6A8984A}"/>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3" name="Footer Placeholder 2">
            <a:extLst>
              <a:ext uri="{FF2B5EF4-FFF2-40B4-BE49-F238E27FC236}">
                <a16:creationId xmlns:a16="http://schemas.microsoft.com/office/drawing/2014/main" id="{9139F66F-FA3F-BB41-B26C-ED26ED887F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AD8ECE-E5A4-CB4C-843A-4EB33CF90B80}"/>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392693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5302-B160-A94B-86E0-821C6C8CB4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18FE13-06BB-6540-84A0-AB69CBAD81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6A0B39-2A96-EB4F-8510-5A021EE4B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C55EDA-90A9-4E45-B2A8-D0220D17F703}"/>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6" name="Footer Placeholder 5">
            <a:extLst>
              <a:ext uri="{FF2B5EF4-FFF2-40B4-BE49-F238E27FC236}">
                <a16:creationId xmlns:a16="http://schemas.microsoft.com/office/drawing/2014/main" id="{187C3A9E-AEDE-1240-B79C-FFC20702DC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BB2F7-D815-D943-92F5-EFB40EA4BDD3}"/>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3101514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F917-9A1D-C546-BBC6-3B1B8FDE3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A0FC9F-5AEE-884F-8696-A3668ACFAF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B02CF5-C507-C54C-A5BD-FB6B409BB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43EC95-3F29-AB49-8CA3-B5D112B2ACE0}"/>
              </a:ext>
            </a:extLst>
          </p:cNvPr>
          <p:cNvSpPr>
            <a:spLocks noGrp="1"/>
          </p:cNvSpPr>
          <p:nvPr>
            <p:ph type="dt" sz="half" idx="10"/>
          </p:nvPr>
        </p:nvSpPr>
        <p:spPr/>
        <p:txBody>
          <a:bodyPr/>
          <a:lstStyle/>
          <a:p>
            <a:fld id="{4C4E7FBE-EF4B-B24D-8EEB-42E61DE13BB4}" type="datetimeFigureOut">
              <a:rPr lang="en-US" smtClean="0"/>
              <a:t>4/6/20</a:t>
            </a:fld>
            <a:endParaRPr lang="en-US"/>
          </a:p>
        </p:txBody>
      </p:sp>
      <p:sp>
        <p:nvSpPr>
          <p:cNvPr id="6" name="Footer Placeholder 5">
            <a:extLst>
              <a:ext uri="{FF2B5EF4-FFF2-40B4-BE49-F238E27FC236}">
                <a16:creationId xmlns:a16="http://schemas.microsoft.com/office/drawing/2014/main" id="{9DD65143-C249-0C4A-9174-3B24003CF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2F8DF-62C8-8A4F-9A29-40860AF00071}"/>
              </a:ext>
            </a:extLst>
          </p:cNvPr>
          <p:cNvSpPr>
            <a:spLocks noGrp="1"/>
          </p:cNvSpPr>
          <p:nvPr>
            <p:ph type="sldNum" sz="quarter" idx="12"/>
          </p:nvPr>
        </p:nvSpPr>
        <p:spPr/>
        <p:txBody>
          <a:bodyPr/>
          <a:lstStyle/>
          <a:p>
            <a:fld id="{A497D5CD-CF35-EF40-BA68-104AB7F9D29A}" type="slidenum">
              <a:rPr lang="en-US" smtClean="0"/>
              <a:t>‹#›</a:t>
            </a:fld>
            <a:endParaRPr lang="en-US"/>
          </a:p>
        </p:txBody>
      </p:sp>
    </p:spTree>
    <p:extLst>
      <p:ext uri="{BB962C8B-B14F-4D97-AF65-F5344CB8AC3E}">
        <p14:creationId xmlns:p14="http://schemas.microsoft.com/office/powerpoint/2010/main" val="361793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7183E8-97DB-1444-8079-0D3F23709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42EE1C-3DBD-FB4D-B3A4-AA66E3E49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77E1E-09C8-5940-A73B-8C97F59A8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4E7FBE-EF4B-B24D-8EEB-42E61DE13BB4}" type="datetimeFigureOut">
              <a:rPr lang="en-US" smtClean="0"/>
              <a:t>4/6/20</a:t>
            </a:fld>
            <a:endParaRPr lang="en-US"/>
          </a:p>
        </p:txBody>
      </p:sp>
      <p:sp>
        <p:nvSpPr>
          <p:cNvPr id="5" name="Footer Placeholder 4">
            <a:extLst>
              <a:ext uri="{FF2B5EF4-FFF2-40B4-BE49-F238E27FC236}">
                <a16:creationId xmlns:a16="http://schemas.microsoft.com/office/drawing/2014/main" id="{1592FA72-E8C5-464D-8F2C-719AF66E19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CE1621-2519-E546-8F9F-A4524BB65A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7D5CD-CF35-EF40-BA68-104AB7F9D29A}" type="slidenum">
              <a:rPr lang="en-US" smtClean="0"/>
              <a:t>‹#›</a:t>
            </a:fld>
            <a:endParaRPr lang="en-US"/>
          </a:p>
        </p:txBody>
      </p:sp>
    </p:spTree>
    <p:extLst>
      <p:ext uri="{BB962C8B-B14F-4D97-AF65-F5344CB8AC3E}">
        <p14:creationId xmlns:p14="http://schemas.microsoft.com/office/powerpoint/2010/main" val="1088200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2653CD-FBF3-4249-BC0D-D26EE333E228}"/>
              </a:ext>
            </a:extLst>
          </p:cNvPr>
          <p:cNvSpPr/>
          <p:nvPr/>
        </p:nvSpPr>
        <p:spPr>
          <a:xfrm>
            <a:off x="2929467" y="1731202"/>
            <a:ext cx="6096000" cy="2800767"/>
          </a:xfrm>
          <a:prstGeom prst="rect">
            <a:avLst/>
          </a:prstGeom>
        </p:spPr>
        <p:txBody>
          <a:bodyPr>
            <a:spAutoFit/>
          </a:bodyPr>
          <a:lstStyle/>
          <a:p>
            <a:pPr algn="ctr"/>
            <a:r>
              <a:rPr lang="en-US" sz="4400" b="1" dirty="0"/>
              <a:t>Feeding Time</a:t>
            </a:r>
          </a:p>
          <a:p>
            <a:pPr algn="ctr"/>
            <a:r>
              <a:rPr lang="en-US" sz="4400" b="1" dirty="0">
                <a:solidFill>
                  <a:schemeClr val="accent6">
                    <a:lumMod val="50000"/>
                  </a:schemeClr>
                </a:solidFill>
              </a:rPr>
              <a:t>―</a:t>
            </a:r>
            <a:br>
              <a:rPr lang="en-US" sz="4400" b="1" dirty="0"/>
            </a:br>
            <a:r>
              <a:rPr lang="en-US" sz="4400" b="1" dirty="0"/>
              <a:t> How Nutrients Drive Phytoplankton Growth</a:t>
            </a:r>
            <a:r>
              <a:rPr lang="en-US" sz="4400" dirty="0"/>
              <a:t> </a:t>
            </a:r>
          </a:p>
        </p:txBody>
      </p:sp>
      <p:pic>
        <p:nvPicPr>
          <p:cNvPr id="8" name="Graphic 7">
            <a:extLst>
              <a:ext uri="{FF2B5EF4-FFF2-40B4-BE49-F238E27FC236}">
                <a16:creationId xmlns:a16="http://schemas.microsoft.com/office/drawing/2014/main" id="{87A008A4-CE9C-7C41-8A04-7634343AA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734862">
            <a:off x="7116512" y="4197212"/>
            <a:ext cx="3123717" cy="1774271"/>
          </a:xfrm>
          <a:prstGeom prst="rect">
            <a:avLst/>
          </a:prstGeom>
        </p:spPr>
      </p:pic>
      <p:sp>
        <p:nvSpPr>
          <p:cNvPr id="4" name="TextBox 3">
            <a:extLst>
              <a:ext uri="{FF2B5EF4-FFF2-40B4-BE49-F238E27FC236}">
                <a16:creationId xmlns:a16="http://schemas.microsoft.com/office/drawing/2014/main" id="{21B2FAB4-8AAB-3544-B1C4-7EF7BD60B267}"/>
              </a:ext>
            </a:extLst>
          </p:cNvPr>
          <p:cNvSpPr txBox="1"/>
          <p:nvPr/>
        </p:nvSpPr>
        <p:spPr>
          <a:xfrm>
            <a:off x="8686800" y="6442502"/>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spTree>
    <p:extLst>
      <p:ext uri="{BB962C8B-B14F-4D97-AF65-F5344CB8AC3E}">
        <p14:creationId xmlns:p14="http://schemas.microsoft.com/office/powerpoint/2010/main" val="1055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EC53-0C3D-2A43-8A1A-8AD96B52DDC3}"/>
              </a:ext>
            </a:extLst>
          </p:cNvPr>
          <p:cNvSpPr>
            <a:spLocks noGrp="1"/>
          </p:cNvSpPr>
          <p:nvPr>
            <p:ph type="title"/>
          </p:nvPr>
        </p:nvSpPr>
        <p:spPr>
          <a:xfrm>
            <a:off x="195496" y="107832"/>
            <a:ext cx="10515600" cy="1325563"/>
          </a:xfrm>
        </p:spPr>
        <p:txBody>
          <a:bodyPr/>
          <a:lstStyle/>
          <a:p>
            <a:r>
              <a:rPr lang="en-US" dirty="0"/>
              <a:t>Eutrophication</a:t>
            </a:r>
          </a:p>
        </p:txBody>
      </p:sp>
      <p:sp>
        <p:nvSpPr>
          <p:cNvPr id="8" name="Right Arrow 7">
            <a:extLst>
              <a:ext uri="{FF2B5EF4-FFF2-40B4-BE49-F238E27FC236}">
                <a16:creationId xmlns:a16="http://schemas.microsoft.com/office/drawing/2014/main" id="{96AFC75B-439B-E941-B5BD-5973B10177B2}"/>
              </a:ext>
            </a:extLst>
          </p:cNvPr>
          <p:cNvSpPr/>
          <p:nvPr/>
        </p:nvSpPr>
        <p:spPr>
          <a:xfrm>
            <a:off x="2818499" y="3519400"/>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12DA101-B9FE-2A44-89C6-4F5DB0865DE3}"/>
              </a:ext>
            </a:extLst>
          </p:cNvPr>
          <p:cNvSpPr txBox="1"/>
          <p:nvPr/>
        </p:nvSpPr>
        <p:spPr>
          <a:xfrm>
            <a:off x="451339" y="1091402"/>
            <a:ext cx="11751665" cy="1384995"/>
          </a:xfrm>
          <a:prstGeom prst="rect">
            <a:avLst/>
          </a:prstGeom>
          <a:noFill/>
        </p:spPr>
        <p:txBody>
          <a:bodyPr wrap="square" rtlCol="0">
            <a:spAutoFit/>
          </a:bodyPr>
          <a:lstStyle/>
          <a:p>
            <a:r>
              <a:rPr lang="en-US" sz="2800" dirty="0"/>
              <a:t>The increased supply of organic matter, which includes the increased phytoplankton that grow when extra nutrients are available.</a:t>
            </a:r>
          </a:p>
          <a:p>
            <a:endParaRPr lang="en-US" sz="2800" dirty="0"/>
          </a:p>
        </p:txBody>
      </p:sp>
      <p:sp>
        <p:nvSpPr>
          <p:cNvPr id="12" name="TextBox 11">
            <a:extLst>
              <a:ext uri="{FF2B5EF4-FFF2-40B4-BE49-F238E27FC236}">
                <a16:creationId xmlns:a16="http://schemas.microsoft.com/office/drawing/2014/main" id="{64B514C8-DD7C-044D-9D47-4A70ED556D8B}"/>
              </a:ext>
            </a:extLst>
          </p:cNvPr>
          <p:cNvSpPr txBox="1"/>
          <p:nvPr/>
        </p:nvSpPr>
        <p:spPr>
          <a:xfrm>
            <a:off x="3538632" y="6442502"/>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pic>
        <p:nvPicPr>
          <p:cNvPr id="17" name="Graphic 16">
            <a:extLst>
              <a:ext uri="{FF2B5EF4-FFF2-40B4-BE49-F238E27FC236}">
                <a16:creationId xmlns:a16="http://schemas.microsoft.com/office/drawing/2014/main" id="{D5B9B531-3D35-C24C-8F8D-4979CCD627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206441" y="4074378"/>
            <a:ext cx="2120730" cy="1204574"/>
          </a:xfrm>
          <a:prstGeom prst="rect">
            <a:avLst/>
          </a:prstGeom>
        </p:spPr>
      </p:pic>
      <p:pic>
        <p:nvPicPr>
          <p:cNvPr id="19" name="Graphic 18">
            <a:extLst>
              <a:ext uri="{FF2B5EF4-FFF2-40B4-BE49-F238E27FC236}">
                <a16:creationId xmlns:a16="http://schemas.microsoft.com/office/drawing/2014/main" id="{D25DA42A-F2F0-7D4B-AD55-3A9E7CBA08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4268637" y="5202334"/>
            <a:ext cx="2026600" cy="1151109"/>
          </a:xfrm>
          <a:prstGeom prst="rect">
            <a:avLst/>
          </a:prstGeom>
        </p:spPr>
      </p:pic>
      <p:pic>
        <p:nvPicPr>
          <p:cNvPr id="20" name="Graphic 19">
            <a:extLst>
              <a:ext uri="{FF2B5EF4-FFF2-40B4-BE49-F238E27FC236}">
                <a16:creationId xmlns:a16="http://schemas.microsoft.com/office/drawing/2014/main" id="{4BF486DE-8991-7C4C-82F6-E8D85629C5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H="1">
            <a:off x="4869417" y="2511031"/>
            <a:ext cx="1873705" cy="1064264"/>
          </a:xfrm>
          <a:prstGeom prst="rect">
            <a:avLst/>
          </a:prstGeom>
        </p:spPr>
      </p:pic>
      <p:pic>
        <p:nvPicPr>
          <p:cNvPr id="21" name="Graphic 20">
            <a:extLst>
              <a:ext uri="{FF2B5EF4-FFF2-40B4-BE49-F238E27FC236}">
                <a16:creationId xmlns:a16="http://schemas.microsoft.com/office/drawing/2014/main" id="{C20AFCE4-EB93-E546-BE6E-818317C1A0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V="1">
            <a:off x="3812952" y="2496861"/>
            <a:ext cx="1873705" cy="1064264"/>
          </a:xfrm>
          <a:prstGeom prst="rect">
            <a:avLst/>
          </a:prstGeom>
        </p:spPr>
      </p:pic>
      <p:grpSp>
        <p:nvGrpSpPr>
          <p:cNvPr id="23" name="Group 22">
            <a:extLst>
              <a:ext uri="{FF2B5EF4-FFF2-40B4-BE49-F238E27FC236}">
                <a16:creationId xmlns:a16="http://schemas.microsoft.com/office/drawing/2014/main" id="{35F533B0-1730-1040-9D40-243EEAC82548}"/>
              </a:ext>
            </a:extLst>
          </p:cNvPr>
          <p:cNvGrpSpPr/>
          <p:nvPr/>
        </p:nvGrpSpPr>
        <p:grpSpPr>
          <a:xfrm>
            <a:off x="370190" y="3366685"/>
            <a:ext cx="2828915" cy="1657530"/>
            <a:chOff x="370190" y="3366685"/>
            <a:chExt cx="2828915" cy="1657530"/>
          </a:xfrm>
        </p:grpSpPr>
        <p:cxnSp>
          <p:nvCxnSpPr>
            <p:cNvPr id="24" name="Straight Arrow Connector 23">
              <a:extLst>
                <a:ext uri="{FF2B5EF4-FFF2-40B4-BE49-F238E27FC236}">
                  <a16:creationId xmlns:a16="http://schemas.microsoft.com/office/drawing/2014/main" id="{B02CF0CF-A82E-B243-9659-74CD6AF888AE}"/>
                </a:ext>
              </a:extLst>
            </p:cNvPr>
            <p:cNvCxnSpPr>
              <a:cxnSpLocks/>
            </p:cNvCxnSpPr>
            <p:nvPr/>
          </p:nvCxnSpPr>
          <p:spPr>
            <a:xfrm flipV="1">
              <a:off x="370190" y="3366685"/>
              <a:ext cx="0" cy="1591056"/>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332E866-FFC5-4A4A-AEDA-DE0C2E2B52EE}"/>
                </a:ext>
              </a:extLst>
            </p:cNvPr>
            <p:cNvGrpSpPr/>
            <p:nvPr/>
          </p:nvGrpSpPr>
          <p:grpSpPr>
            <a:xfrm>
              <a:off x="451339" y="3474443"/>
              <a:ext cx="2747766" cy="1549772"/>
              <a:chOff x="5968487" y="1255557"/>
              <a:chExt cx="2747766" cy="1549772"/>
            </a:xfrm>
          </p:grpSpPr>
          <p:sp>
            <p:nvSpPr>
              <p:cNvPr id="26" name="TextBox 25">
                <a:extLst>
                  <a:ext uri="{FF2B5EF4-FFF2-40B4-BE49-F238E27FC236}">
                    <a16:creationId xmlns:a16="http://schemas.microsoft.com/office/drawing/2014/main" id="{95D140D8-ADFC-6D42-8071-A405857D274E}"/>
                  </a:ext>
                </a:extLst>
              </p:cNvPr>
              <p:cNvSpPr txBox="1"/>
              <p:nvPr/>
            </p:nvSpPr>
            <p:spPr>
              <a:xfrm>
                <a:off x="6023853" y="1690688"/>
                <a:ext cx="2692400" cy="646331"/>
              </a:xfrm>
              <a:prstGeom prst="rect">
                <a:avLst/>
              </a:prstGeom>
              <a:noFill/>
            </p:spPr>
            <p:txBody>
              <a:bodyPr wrap="square" rtlCol="0">
                <a:spAutoFit/>
              </a:bodyPr>
              <a:lstStyle/>
              <a:p>
                <a:r>
                  <a:rPr lang="en-US" sz="3600" b="1" dirty="0">
                    <a:solidFill>
                      <a:schemeClr val="accent5">
                        <a:lumMod val="75000"/>
                      </a:schemeClr>
                    </a:solidFill>
                  </a:rPr>
                  <a:t>Nitrogen</a:t>
                </a:r>
              </a:p>
            </p:txBody>
          </p:sp>
          <p:sp>
            <p:nvSpPr>
              <p:cNvPr id="27" name="TextBox 26">
                <a:extLst>
                  <a:ext uri="{FF2B5EF4-FFF2-40B4-BE49-F238E27FC236}">
                    <a16:creationId xmlns:a16="http://schemas.microsoft.com/office/drawing/2014/main" id="{3DB76F07-7328-C240-913E-19B789C9358E}"/>
                  </a:ext>
                </a:extLst>
              </p:cNvPr>
              <p:cNvSpPr txBox="1"/>
              <p:nvPr/>
            </p:nvSpPr>
            <p:spPr>
              <a:xfrm>
                <a:off x="5968487" y="2158998"/>
                <a:ext cx="2692400" cy="646331"/>
              </a:xfrm>
              <a:prstGeom prst="rect">
                <a:avLst/>
              </a:prstGeom>
              <a:noFill/>
            </p:spPr>
            <p:txBody>
              <a:bodyPr wrap="square" rtlCol="0">
                <a:spAutoFit/>
              </a:bodyPr>
              <a:lstStyle/>
              <a:p>
                <a:r>
                  <a:rPr lang="en-US" sz="3600" b="1" dirty="0">
                    <a:solidFill>
                      <a:srgbClr val="C00000"/>
                    </a:solidFill>
                  </a:rPr>
                  <a:t>Phosphorus</a:t>
                </a:r>
              </a:p>
            </p:txBody>
          </p:sp>
          <p:sp>
            <p:nvSpPr>
              <p:cNvPr id="28" name="TextBox 27">
                <a:extLst>
                  <a:ext uri="{FF2B5EF4-FFF2-40B4-BE49-F238E27FC236}">
                    <a16:creationId xmlns:a16="http://schemas.microsoft.com/office/drawing/2014/main" id="{2AA8D10C-8624-CB45-8ED3-73E38D6DD944}"/>
                  </a:ext>
                </a:extLst>
              </p:cNvPr>
              <p:cNvSpPr txBox="1"/>
              <p:nvPr/>
            </p:nvSpPr>
            <p:spPr>
              <a:xfrm>
                <a:off x="6023853" y="1255557"/>
                <a:ext cx="2692400" cy="646331"/>
              </a:xfrm>
              <a:prstGeom prst="rect">
                <a:avLst/>
              </a:prstGeom>
              <a:noFill/>
            </p:spPr>
            <p:txBody>
              <a:bodyPr wrap="square" rtlCol="0">
                <a:spAutoFit/>
              </a:bodyPr>
              <a:lstStyle/>
              <a:p>
                <a:r>
                  <a:rPr lang="en-US" sz="3600" b="1" dirty="0"/>
                  <a:t>Carbon</a:t>
                </a:r>
              </a:p>
            </p:txBody>
          </p:sp>
        </p:grpSp>
      </p:grpSp>
      <p:pic>
        <p:nvPicPr>
          <p:cNvPr id="16" name="Content Placeholder 8">
            <a:extLst>
              <a:ext uri="{FF2B5EF4-FFF2-40B4-BE49-F238E27FC236}">
                <a16:creationId xmlns:a16="http://schemas.microsoft.com/office/drawing/2014/main" id="{56519C21-E605-364E-800D-EC5E9451F300}"/>
              </a:ext>
            </a:extLst>
          </p:cNvPr>
          <p:cNvPicPr>
            <a:picLocks noGrp="1" noChangeAspect="1"/>
          </p:cNvPicPr>
          <p:nvPr>
            <p:ph idx="1"/>
          </p:nvPr>
        </p:nvPicPr>
        <p:blipFill>
          <a:blip r:embed="rId5"/>
          <a:stretch>
            <a:fillRect/>
          </a:stretch>
        </p:blipFill>
        <p:spPr>
          <a:xfrm>
            <a:off x="7891276" y="2853936"/>
            <a:ext cx="3685117" cy="2872359"/>
          </a:xfrm>
        </p:spPr>
      </p:pic>
      <p:sp>
        <p:nvSpPr>
          <p:cNvPr id="22" name="TextBox 21">
            <a:extLst>
              <a:ext uri="{FF2B5EF4-FFF2-40B4-BE49-F238E27FC236}">
                <a16:creationId xmlns:a16="http://schemas.microsoft.com/office/drawing/2014/main" id="{35198E34-759C-4143-92D8-119C1E266F61}"/>
              </a:ext>
            </a:extLst>
          </p:cNvPr>
          <p:cNvSpPr txBox="1"/>
          <p:nvPr/>
        </p:nvSpPr>
        <p:spPr>
          <a:xfrm>
            <a:off x="7628259" y="5787963"/>
            <a:ext cx="4100419" cy="276999"/>
          </a:xfrm>
          <a:prstGeom prst="rect">
            <a:avLst/>
          </a:prstGeom>
          <a:noFill/>
        </p:spPr>
        <p:txBody>
          <a:bodyPr wrap="square" rtlCol="0">
            <a:spAutoFit/>
          </a:bodyPr>
          <a:lstStyle/>
          <a:p>
            <a:r>
              <a:rPr lang="en-US" sz="1200" dirty="0"/>
              <a:t> NASA/GSFC/Jeff Schmaltz/MODIS Land Rapid Response Team</a:t>
            </a:r>
            <a:endParaRPr lang="en-US" sz="800" dirty="0"/>
          </a:p>
        </p:txBody>
      </p:sp>
      <p:sp>
        <p:nvSpPr>
          <p:cNvPr id="29" name="Right Arrow 28">
            <a:extLst>
              <a:ext uri="{FF2B5EF4-FFF2-40B4-BE49-F238E27FC236}">
                <a16:creationId xmlns:a16="http://schemas.microsoft.com/office/drawing/2014/main" id="{49655DDF-4845-DD4B-9C15-FFD4547C90C8}"/>
              </a:ext>
            </a:extLst>
          </p:cNvPr>
          <p:cNvSpPr/>
          <p:nvPr/>
        </p:nvSpPr>
        <p:spPr>
          <a:xfrm>
            <a:off x="6512279" y="3527492"/>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D218530-29E4-9448-95F9-0680CA7B192E}"/>
              </a:ext>
            </a:extLst>
          </p:cNvPr>
          <p:cNvSpPr/>
          <p:nvPr/>
        </p:nvSpPr>
        <p:spPr>
          <a:xfrm>
            <a:off x="195496" y="3245247"/>
            <a:ext cx="2802537" cy="208973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CDF15B5-98F0-6E46-B124-2F935D50F187}"/>
              </a:ext>
            </a:extLst>
          </p:cNvPr>
          <p:cNvSpPr txBox="1"/>
          <p:nvPr/>
        </p:nvSpPr>
        <p:spPr>
          <a:xfrm>
            <a:off x="224484" y="5469087"/>
            <a:ext cx="2773549" cy="954107"/>
          </a:xfrm>
          <a:prstGeom prst="rect">
            <a:avLst/>
          </a:prstGeom>
          <a:noFill/>
        </p:spPr>
        <p:txBody>
          <a:bodyPr wrap="square" rtlCol="0">
            <a:spAutoFit/>
          </a:bodyPr>
          <a:lstStyle/>
          <a:p>
            <a:r>
              <a:rPr lang="en-US" sz="2800" dirty="0"/>
              <a:t>Redfield ratios still apply</a:t>
            </a:r>
          </a:p>
        </p:txBody>
      </p:sp>
    </p:spTree>
    <p:extLst>
      <p:ext uri="{BB962C8B-B14F-4D97-AF65-F5344CB8AC3E}">
        <p14:creationId xmlns:p14="http://schemas.microsoft.com/office/powerpoint/2010/main" val="16277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3D74-9165-1A42-A638-34672CE2E59A}"/>
              </a:ext>
            </a:extLst>
          </p:cNvPr>
          <p:cNvSpPr>
            <a:spLocks noGrp="1"/>
          </p:cNvSpPr>
          <p:nvPr>
            <p:ph type="title"/>
          </p:nvPr>
        </p:nvSpPr>
        <p:spPr>
          <a:xfrm>
            <a:off x="381000" y="229659"/>
            <a:ext cx="10515600" cy="1325563"/>
          </a:xfrm>
        </p:spPr>
        <p:txBody>
          <a:bodyPr/>
          <a:lstStyle/>
          <a:p>
            <a:r>
              <a:rPr lang="en-US" dirty="0"/>
              <a:t>Use in Modern Ecology</a:t>
            </a:r>
          </a:p>
        </p:txBody>
      </p:sp>
      <p:sp>
        <p:nvSpPr>
          <p:cNvPr id="3" name="Content Placeholder 2">
            <a:extLst>
              <a:ext uri="{FF2B5EF4-FFF2-40B4-BE49-F238E27FC236}">
                <a16:creationId xmlns:a16="http://schemas.microsoft.com/office/drawing/2014/main" id="{4BEB47D9-3C62-4247-832F-1D337F2A3EB1}"/>
              </a:ext>
            </a:extLst>
          </p:cNvPr>
          <p:cNvSpPr>
            <a:spLocks noGrp="1"/>
          </p:cNvSpPr>
          <p:nvPr>
            <p:ph idx="1"/>
          </p:nvPr>
        </p:nvSpPr>
        <p:spPr>
          <a:xfrm>
            <a:off x="567267" y="1675179"/>
            <a:ext cx="10515600" cy="612775"/>
          </a:xfrm>
        </p:spPr>
        <p:txBody>
          <a:bodyPr/>
          <a:lstStyle/>
          <a:p>
            <a:pPr marL="0" indent="0">
              <a:buNone/>
            </a:pPr>
            <a:r>
              <a:rPr lang="en-US" dirty="0"/>
              <a:t>Is this system nitrogen or phosphorus limited?</a:t>
            </a:r>
          </a:p>
        </p:txBody>
      </p:sp>
      <p:sp>
        <p:nvSpPr>
          <p:cNvPr id="4" name="Content Placeholder 2">
            <a:extLst>
              <a:ext uri="{FF2B5EF4-FFF2-40B4-BE49-F238E27FC236}">
                <a16:creationId xmlns:a16="http://schemas.microsoft.com/office/drawing/2014/main" id="{09713D4F-D042-5D45-9CD7-AEBD9F04F71D}"/>
              </a:ext>
            </a:extLst>
          </p:cNvPr>
          <p:cNvSpPr txBox="1">
            <a:spLocks/>
          </p:cNvSpPr>
          <p:nvPr/>
        </p:nvSpPr>
        <p:spPr>
          <a:xfrm>
            <a:off x="7628466" y="4690531"/>
            <a:ext cx="4605867" cy="1151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This can be important for management decisions</a:t>
            </a:r>
          </a:p>
        </p:txBody>
      </p:sp>
      <p:sp>
        <p:nvSpPr>
          <p:cNvPr id="5" name="TextBox 4">
            <a:extLst>
              <a:ext uri="{FF2B5EF4-FFF2-40B4-BE49-F238E27FC236}">
                <a16:creationId xmlns:a16="http://schemas.microsoft.com/office/drawing/2014/main" id="{A4BD5973-09AC-EC4A-AA17-38B590703CAD}"/>
              </a:ext>
            </a:extLst>
          </p:cNvPr>
          <p:cNvSpPr txBox="1"/>
          <p:nvPr/>
        </p:nvSpPr>
        <p:spPr>
          <a:xfrm>
            <a:off x="1098965" y="2407911"/>
            <a:ext cx="7603066" cy="1384995"/>
          </a:xfrm>
          <a:prstGeom prst="rect">
            <a:avLst/>
          </a:prstGeom>
          <a:noFill/>
        </p:spPr>
        <p:txBody>
          <a:bodyPr wrap="square" rtlCol="0">
            <a:spAutoFit/>
          </a:bodyPr>
          <a:lstStyle/>
          <a:p>
            <a:r>
              <a:rPr lang="en-US" sz="2800" dirty="0"/>
              <a:t>Measured N:P ratio &gt; 16:1 - phosphorus limited</a:t>
            </a:r>
          </a:p>
          <a:p>
            <a:endParaRPr lang="en-US" sz="2800" dirty="0"/>
          </a:p>
          <a:p>
            <a:r>
              <a:rPr lang="en-US" sz="2800" dirty="0"/>
              <a:t>Measured N:P ratio &lt; 16:1 - nitrogen limited</a:t>
            </a:r>
          </a:p>
        </p:txBody>
      </p:sp>
      <p:pic>
        <p:nvPicPr>
          <p:cNvPr id="9" name="Picture 8">
            <a:extLst>
              <a:ext uri="{FF2B5EF4-FFF2-40B4-BE49-F238E27FC236}">
                <a16:creationId xmlns:a16="http://schemas.microsoft.com/office/drawing/2014/main" id="{D5CC80EC-570C-A748-9E75-72AF053DC468}"/>
              </a:ext>
            </a:extLst>
          </p:cNvPr>
          <p:cNvPicPr>
            <a:picLocks noChangeAspect="1"/>
          </p:cNvPicPr>
          <p:nvPr/>
        </p:nvPicPr>
        <p:blipFill>
          <a:blip r:embed="rId3"/>
          <a:stretch>
            <a:fillRect/>
          </a:stretch>
        </p:blipFill>
        <p:spPr>
          <a:xfrm>
            <a:off x="8534400" y="906021"/>
            <a:ext cx="2703973" cy="3605298"/>
          </a:xfrm>
          <a:prstGeom prst="rect">
            <a:avLst/>
          </a:prstGeom>
        </p:spPr>
      </p:pic>
      <p:sp>
        <p:nvSpPr>
          <p:cNvPr id="8" name="Content Placeholder 2">
            <a:extLst>
              <a:ext uri="{FF2B5EF4-FFF2-40B4-BE49-F238E27FC236}">
                <a16:creationId xmlns:a16="http://schemas.microsoft.com/office/drawing/2014/main" id="{43B40E4B-50FB-3F48-B320-801A1484761C}"/>
              </a:ext>
            </a:extLst>
          </p:cNvPr>
          <p:cNvSpPr txBox="1">
            <a:spLocks/>
          </p:cNvSpPr>
          <p:nvPr/>
        </p:nvSpPr>
        <p:spPr>
          <a:xfrm>
            <a:off x="567267" y="4395430"/>
            <a:ext cx="6716320" cy="1741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Broadly, freshwater systems are phosphorus limited and saltwater systems are nitrogen limited.</a:t>
            </a:r>
          </a:p>
        </p:txBody>
      </p:sp>
    </p:spTree>
    <p:extLst>
      <p:ext uri="{BB962C8B-B14F-4D97-AF65-F5344CB8AC3E}">
        <p14:creationId xmlns:p14="http://schemas.microsoft.com/office/powerpoint/2010/main" val="1791288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3D74-9165-1A42-A638-34672CE2E59A}"/>
              </a:ext>
            </a:extLst>
          </p:cNvPr>
          <p:cNvSpPr>
            <a:spLocks noGrp="1"/>
          </p:cNvSpPr>
          <p:nvPr>
            <p:ph type="title"/>
          </p:nvPr>
        </p:nvSpPr>
        <p:spPr>
          <a:xfrm>
            <a:off x="381000" y="229659"/>
            <a:ext cx="10515600" cy="1325563"/>
          </a:xfrm>
        </p:spPr>
        <p:txBody>
          <a:bodyPr/>
          <a:lstStyle/>
          <a:p>
            <a:r>
              <a:rPr lang="en-US" dirty="0"/>
              <a:t>Use in Modern Ecology</a:t>
            </a:r>
          </a:p>
        </p:txBody>
      </p:sp>
      <p:sp>
        <p:nvSpPr>
          <p:cNvPr id="3" name="Content Placeholder 2">
            <a:extLst>
              <a:ext uri="{FF2B5EF4-FFF2-40B4-BE49-F238E27FC236}">
                <a16:creationId xmlns:a16="http://schemas.microsoft.com/office/drawing/2014/main" id="{4BEB47D9-3C62-4247-832F-1D337F2A3EB1}"/>
              </a:ext>
            </a:extLst>
          </p:cNvPr>
          <p:cNvSpPr>
            <a:spLocks noGrp="1"/>
          </p:cNvSpPr>
          <p:nvPr>
            <p:ph idx="1"/>
          </p:nvPr>
        </p:nvSpPr>
        <p:spPr>
          <a:xfrm>
            <a:off x="567267" y="1675179"/>
            <a:ext cx="10515600" cy="612775"/>
          </a:xfrm>
        </p:spPr>
        <p:txBody>
          <a:bodyPr/>
          <a:lstStyle/>
          <a:p>
            <a:pPr marL="0" indent="0">
              <a:buNone/>
            </a:pPr>
            <a:r>
              <a:rPr lang="en-US" dirty="0"/>
              <a:t>Is this system nitrogen or phosphorus limited?</a:t>
            </a:r>
          </a:p>
        </p:txBody>
      </p:sp>
      <p:sp>
        <p:nvSpPr>
          <p:cNvPr id="4" name="Content Placeholder 2">
            <a:extLst>
              <a:ext uri="{FF2B5EF4-FFF2-40B4-BE49-F238E27FC236}">
                <a16:creationId xmlns:a16="http://schemas.microsoft.com/office/drawing/2014/main" id="{09713D4F-D042-5D45-9CD7-AEBD9F04F71D}"/>
              </a:ext>
            </a:extLst>
          </p:cNvPr>
          <p:cNvSpPr txBox="1">
            <a:spLocks/>
          </p:cNvSpPr>
          <p:nvPr/>
        </p:nvSpPr>
        <p:spPr>
          <a:xfrm>
            <a:off x="7628466" y="4690531"/>
            <a:ext cx="4605867" cy="1151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This can be important for management decisions</a:t>
            </a:r>
          </a:p>
        </p:txBody>
      </p:sp>
      <p:sp>
        <p:nvSpPr>
          <p:cNvPr id="5" name="TextBox 4">
            <a:extLst>
              <a:ext uri="{FF2B5EF4-FFF2-40B4-BE49-F238E27FC236}">
                <a16:creationId xmlns:a16="http://schemas.microsoft.com/office/drawing/2014/main" id="{A4BD5973-09AC-EC4A-AA17-38B590703CAD}"/>
              </a:ext>
            </a:extLst>
          </p:cNvPr>
          <p:cNvSpPr txBox="1"/>
          <p:nvPr/>
        </p:nvSpPr>
        <p:spPr>
          <a:xfrm>
            <a:off x="1098965" y="2407911"/>
            <a:ext cx="7603066" cy="1384995"/>
          </a:xfrm>
          <a:prstGeom prst="rect">
            <a:avLst/>
          </a:prstGeom>
          <a:noFill/>
        </p:spPr>
        <p:txBody>
          <a:bodyPr wrap="square" rtlCol="0">
            <a:spAutoFit/>
          </a:bodyPr>
          <a:lstStyle/>
          <a:p>
            <a:r>
              <a:rPr lang="en-US" sz="2800" dirty="0"/>
              <a:t>Measured N:P ratio &gt; 16:1 - phosphorus limited</a:t>
            </a:r>
          </a:p>
          <a:p>
            <a:endParaRPr lang="en-US" sz="2800" dirty="0"/>
          </a:p>
          <a:p>
            <a:r>
              <a:rPr lang="en-US" sz="2800" dirty="0"/>
              <a:t>Measured N:P ratio &lt; 16:1 - nitrogen limited</a:t>
            </a:r>
          </a:p>
        </p:txBody>
      </p:sp>
      <p:sp>
        <p:nvSpPr>
          <p:cNvPr id="6" name="Content Placeholder 2">
            <a:extLst>
              <a:ext uri="{FF2B5EF4-FFF2-40B4-BE49-F238E27FC236}">
                <a16:creationId xmlns:a16="http://schemas.microsoft.com/office/drawing/2014/main" id="{4D985855-DF31-DA4C-BED8-FB759A93B906}"/>
              </a:ext>
            </a:extLst>
          </p:cNvPr>
          <p:cNvSpPr txBox="1">
            <a:spLocks/>
          </p:cNvSpPr>
          <p:nvPr/>
        </p:nvSpPr>
        <p:spPr>
          <a:xfrm>
            <a:off x="567267" y="4395430"/>
            <a:ext cx="6716320" cy="1741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Broadly, freshwater systems are phosphorus limited and saltwater systems are nitrogen limited.</a:t>
            </a:r>
          </a:p>
        </p:txBody>
      </p:sp>
      <p:pic>
        <p:nvPicPr>
          <p:cNvPr id="9" name="Picture 8">
            <a:extLst>
              <a:ext uri="{FF2B5EF4-FFF2-40B4-BE49-F238E27FC236}">
                <a16:creationId xmlns:a16="http://schemas.microsoft.com/office/drawing/2014/main" id="{D5CC80EC-570C-A748-9E75-72AF053DC468}"/>
              </a:ext>
            </a:extLst>
          </p:cNvPr>
          <p:cNvPicPr>
            <a:picLocks noChangeAspect="1"/>
          </p:cNvPicPr>
          <p:nvPr/>
        </p:nvPicPr>
        <p:blipFill>
          <a:blip r:embed="rId3"/>
          <a:stretch>
            <a:fillRect/>
          </a:stretch>
        </p:blipFill>
        <p:spPr>
          <a:xfrm>
            <a:off x="8534400" y="906021"/>
            <a:ext cx="2703973" cy="3605298"/>
          </a:xfrm>
          <a:prstGeom prst="rect">
            <a:avLst/>
          </a:prstGeom>
        </p:spPr>
      </p:pic>
      <p:sp>
        <p:nvSpPr>
          <p:cNvPr id="7" name="TextBox 6">
            <a:extLst>
              <a:ext uri="{FF2B5EF4-FFF2-40B4-BE49-F238E27FC236}">
                <a16:creationId xmlns:a16="http://schemas.microsoft.com/office/drawing/2014/main" id="{2C9799E4-96EA-0846-BB99-3DF880F90BF3}"/>
              </a:ext>
            </a:extLst>
          </p:cNvPr>
          <p:cNvSpPr txBox="1"/>
          <p:nvPr/>
        </p:nvSpPr>
        <p:spPr>
          <a:xfrm>
            <a:off x="74604" y="6216404"/>
            <a:ext cx="12117396" cy="523220"/>
          </a:xfrm>
          <a:prstGeom prst="rect">
            <a:avLst/>
          </a:prstGeom>
          <a:noFill/>
        </p:spPr>
        <p:txBody>
          <a:bodyPr wrap="square" rtlCol="0">
            <a:spAutoFit/>
          </a:bodyPr>
          <a:lstStyle/>
          <a:p>
            <a:r>
              <a:rPr lang="en-US" sz="2800" dirty="0"/>
              <a:t>Take home: Check your home detergents (dishwasher, laundry etc.) for phosphate. </a:t>
            </a:r>
          </a:p>
        </p:txBody>
      </p:sp>
    </p:spTree>
    <p:extLst>
      <p:ext uri="{BB962C8B-B14F-4D97-AF65-F5344CB8AC3E}">
        <p14:creationId xmlns:p14="http://schemas.microsoft.com/office/powerpoint/2010/main" val="3286547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270A-B20A-7A44-803E-2707A25938C9}"/>
              </a:ext>
            </a:extLst>
          </p:cNvPr>
          <p:cNvSpPr>
            <a:spLocks noGrp="1"/>
          </p:cNvSpPr>
          <p:nvPr>
            <p:ph type="title"/>
          </p:nvPr>
        </p:nvSpPr>
        <p:spPr/>
        <p:txBody>
          <a:bodyPr/>
          <a:lstStyle/>
          <a:p>
            <a:r>
              <a:rPr lang="en-US" dirty="0"/>
              <a:t>Today’s Activity</a:t>
            </a:r>
          </a:p>
        </p:txBody>
      </p:sp>
      <p:sp>
        <p:nvSpPr>
          <p:cNvPr id="3" name="Content Placeholder 2">
            <a:extLst>
              <a:ext uri="{FF2B5EF4-FFF2-40B4-BE49-F238E27FC236}">
                <a16:creationId xmlns:a16="http://schemas.microsoft.com/office/drawing/2014/main" id="{05FBFFE4-82ED-B841-A2BB-85E95EF5B6D8}"/>
              </a:ext>
            </a:extLst>
          </p:cNvPr>
          <p:cNvSpPr>
            <a:spLocks noGrp="1"/>
          </p:cNvSpPr>
          <p:nvPr>
            <p:ph idx="1"/>
          </p:nvPr>
        </p:nvSpPr>
        <p:spPr>
          <a:xfrm>
            <a:off x="838200" y="1704976"/>
            <a:ext cx="10515600" cy="4351338"/>
          </a:xfrm>
        </p:spPr>
        <p:txBody>
          <a:bodyPr/>
          <a:lstStyle/>
          <a:p>
            <a:r>
              <a:rPr lang="en-US" dirty="0"/>
              <a:t>We will explore limiting factors by determining limiting nutrients for 4 water samples using the concept of Redfield ratios.</a:t>
            </a:r>
          </a:p>
        </p:txBody>
      </p:sp>
      <p:graphicFrame>
        <p:nvGraphicFramePr>
          <p:cNvPr id="5" name="Table 4">
            <a:extLst>
              <a:ext uri="{FF2B5EF4-FFF2-40B4-BE49-F238E27FC236}">
                <a16:creationId xmlns:a16="http://schemas.microsoft.com/office/drawing/2014/main" id="{685BAD38-F083-E44D-8D30-BCB95AD4F9E6}"/>
              </a:ext>
            </a:extLst>
          </p:cNvPr>
          <p:cNvGraphicFramePr>
            <a:graphicFrameLocks noGrp="1"/>
          </p:cNvGraphicFramePr>
          <p:nvPr>
            <p:extLst>
              <p:ext uri="{D42A27DB-BD31-4B8C-83A1-F6EECF244321}">
                <p14:modId xmlns:p14="http://schemas.microsoft.com/office/powerpoint/2010/main" val="458683714"/>
              </p:ext>
            </p:extLst>
          </p:nvPr>
        </p:nvGraphicFramePr>
        <p:xfrm>
          <a:off x="2304869" y="2972550"/>
          <a:ext cx="7168915" cy="3407196"/>
        </p:xfrm>
        <a:graphic>
          <a:graphicData uri="http://schemas.openxmlformats.org/drawingml/2006/table">
            <a:tbl>
              <a:tblPr firstRow="1" firstCol="1" bandRow="1"/>
              <a:tblGrid>
                <a:gridCol w="2043629">
                  <a:extLst>
                    <a:ext uri="{9D8B030D-6E8A-4147-A177-3AD203B41FA5}">
                      <a16:colId xmlns:a16="http://schemas.microsoft.com/office/drawing/2014/main" val="2032015236"/>
                    </a:ext>
                  </a:extLst>
                </a:gridCol>
                <a:gridCol w="1842439">
                  <a:extLst>
                    <a:ext uri="{9D8B030D-6E8A-4147-A177-3AD203B41FA5}">
                      <a16:colId xmlns:a16="http://schemas.microsoft.com/office/drawing/2014/main" val="2278462757"/>
                    </a:ext>
                  </a:extLst>
                </a:gridCol>
                <a:gridCol w="1648918">
                  <a:extLst>
                    <a:ext uri="{9D8B030D-6E8A-4147-A177-3AD203B41FA5}">
                      <a16:colId xmlns:a16="http://schemas.microsoft.com/office/drawing/2014/main" val="1897161602"/>
                    </a:ext>
                  </a:extLst>
                </a:gridCol>
                <a:gridCol w="1633929">
                  <a:extLst>
                    <a:ext uri="{9D8B030D-6E8A-4147-A177-3AD203B41FA5}">
                      <a16:colId xmlns:a16="http://schemas.microsoft.com/office/drawing/2014/main" val="2723311830"/>
                    </a:ext>
                  </a:extLst>
                </a:gridCol>
              </a:tblGrid>
              <a:tr h="302455">
                <a:tc rowSpan="2">
                  <a:txBody>
                    <a:bodyPr/>
                    <a:lstStyle/>
                    <a:p>
                      <a:pPr marL="0" marR="0" algn="ctr">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Water Sample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gridSpan="3">
                  <a:txBody>
                    <a:bodyPr/>
                    <a:lstStyle/>
                    <a:p>
                      <a:pPr marL="0" marR="0" algn="ctr">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Measurement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01410547"/>
                  </a:ext>
                </a:extLst>
              </a:tr>
              <a:tr h="682752">
                <a:tc vMerge="1">
                  <a:txBody>
                    <a:bodyPr/>
                    <a:lstStyle/>
                    <a:p>
                      <a:endParaRPr lang="en-US"/>
                    </a:p>
                  </a:txBody>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Phytoplankton (x 10</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cells)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Nitrogen (</a:t>
                      </a:r>
                      <a:r>
                        <a:rPr lang="en-US" sz="200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sz="2000">
                          <a:effectLst/>
                          <a:latin typeface="Times New Roman" panose="02020603050405020304" pitchFamily="18" charset="0"/>
                          <a:ea typeface="Calibri" panose="020F0502020204030204" pitchFamily="34" charset="0"/>
                          <a:cs typeface="Times New Roman" panose="02020603050405020304" pitchFamily="18" charset="0"/>
                        </a:rPr>
                        <a:t>mol N L</a:t>
                      </a:r>
                      <a:r>
                        <a:rPr lang="en-US" sz="2000" baseline="3000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Phosphorus (</a:t>
                      </a:r>
                      <a:r>
                        <a:rPr lang="en-US" sz="200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en-US" sz="2000">
                          <a:effectLst/>
                          <a:latin typeface="Times New Roman" panose="02020603050405020304" pitchFamily="18" charset="0"/>
                          <a:ea typeface="Calibri" panose="020F0502020204030204" pitchFamily="34" charset="0"/>
                          <a:cs typeface="Times New Roman" panose="02020603050405020304" pitchFamily="18" charset="0"/>
                        </a:rPr>
                        <a:t>mol P L</a:t>
                      </a:r>
                      <a:r>
                        <a:rPr lang="en-US" sz="2000" baseline="30000">
                          <a:effectLst/>
                          <a:latin typeface="Times New Roman" panose="02020603050405020304" pitchFamily="18" charset="0"/>
                          <a:ea typeface="Calibri" panose="020F0502020204030204" pitchFamily="34" charset="0"/>
                          <a:cs typeface="Times New Roman" panose="02020603050405020304" pitchFamily="18" charset="0"/>
                        </a:rPr>
                        <a:t>-1</a:t>
                      </a:r>
                      <a:r>
                        <a:rPr lang="en-US" sz="20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925647614"/>
                  </a:ext>
                </a:extLst>
              </a:tr>
              <a:tr h="604911">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Sample 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790502634"/>
                  </a:ext>
                </a:extLst>
              </a:tr>
              <a:tr h="604911">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Sample 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187644220"/>
                  </a:ext>
                </a:extLst>
              </a:tr>
              <a:tr h="604911">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Sample 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40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412207308"/>
                  </a:ext>
                </a:extLst>
              </a:tr>
              <a:tr h="604911">
                <a:tc>
                  <a:txBody>
                    <a:bodyPr/>
                    <a:lstStyle/>
                    <a:p>
                      <a:pPr marL="0" marR="0" algn="ctr">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Sample 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687268432"/>
                  </a:ext>
                </a:extLst>
              </a:tr>
            </a:tbl>
          </a:graphicData>
        </a:graphic>
      </p:graphicFrame>
    </p:spTree>
    <p:extLst>
      <p:ext uri="{BB962C8B-B14F-4D97-AF65-F5344CB8AC3E}">
        <p14:creationId xmlns:p14="http://schemas.microsoft.com/office/powerpoint/2010/main" val="139675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270A-B20A-7A44-803E-2707A25938C9}"/>
              </a:ext>
            </a:extLst>
          </p:cNvPr>
          <p:cNvSpPr>
            <a:spLocks noGrp="1"/>
          </p:cNvSpPr>
          <p:nvPr>
            <p:ph type="title"/>
          </p:nvPr>
        </p:nvSpPr>
        <p:spPr>
          <a:xfrm>
            <a:off x="838200" y="365125"/>
            <a:ext cx="10515600" cy="1325563"/>
          </a:xfrm>
        </p:spPr>
        <p:txBody>
          <a:bodyPr/>
          <a:lstStyle/>
          <a:p>
            <a:r>
              <a:rPr lang="en-US" dirty="0"/>
              <a:t>Today’s Activity</a:t>
            </a:r>
          </a:p>
        </p:txBody>
      </p:sp>
      <p:sp>
        <p:nvSpPr>
          <p:cNvPr id="3" name="Content Placeholder 2">
            <a:extLst>
              <a:ext uri="{FF2B5EF4-FFF2-40B4-BE49-F238E27FC236}">
                <a16:creationId xmlns:a16="http://schemas.microsoft.com/office/drawing/2014/main" id="{05FBFFE4-82ED-B841-A2BB-85E95EF5B6D8}"/>
              </a:ext>
            </a:extLst>
          </p:cNvPr>
          <p:cNvSpPr>
            <a:spLocks noGrp="1"/>
          </p:cNvSpPr>
          <p:nvPr>
            <p:ph idx="1"/>
          </p:nvPr>
        </p:nvSpPr>
        <p:spPr>
          <a:xfrm>
            <a:off x="838200" y="1478984"/>
            <a:ext cx="10515600" cy="631824"/>
          </a:xfrm>
        </p:spPr>
        <p:txBody>
          <a:bodyPr/>
          <a:lstStyle/>
          <a:p>
            <a:r>
              <a:rPr lang="en-US" dirty="0"/>
              <a:t>This activity will include the challenge of graphing with 2 y-axes.</a:t>
            </a:r>
          </a:p>
        </p:txBody>
      </p:sp>
      <p:sp>
        <p:nvSpPr>
          <p:cNvPr id="28" name="TextBox 27">
            <a:extLst>
              <a:ext uri="{FF2B5EF4-FFF2-40B4-BE49-F238E27FC236}">
                <a16:creationId xmlns:a16="http://schemas.microsoft.com/office/drawing/2014/main" id="{E0793EDE-1317-F74B-BD4E-AAC1756BED15}"/>
              </a:ext>
            </a:extLst>
          </p:cNvPr>
          <p:cNvSpPr txBox="1"/>
          <p:nvPr/>
        </p:nvSpPr>
        <p:spPr>
          <a:xfrm>
            <a:off x="8073846" y="5401193"/>
            <a:ext cx="4352544" cy="1200329"/>
          </a:xfrm>
          <a:prstGeom prst="rect">
            <a:avLst/>
          </a:prstGeom>
          <a:noFill/>
        </p:spPr>
        <p:txBody>
          <a:bodyPr wrap="square" rtlCol="0">
            <a:spAutoFit/>
          </a:bodyPr>
          <a:lstStyle/>
          <a:p>
            <a:r>
              <a:rPr lang="en-US" sz="2400" dirty="0"/>
              <a:t>This helps scientists visualize multiple measurements at the same time</a:t>
            </a:r>
          </a:p>
        </p:txBody>
      </p:sp>
      <p:grpSp>
        <p:nvGrpSpPr>
          <p:cNvPr id="9" name="Group 8">
            <a:extLst>
              <a:ext uri="{FF2B5EF4-FFF2-40B4-BE49-F238E27FC236}">
                <a16:creationId xmlns:a16="http://schemas.microsoft.com/office/drawing/2014/main" id="{A716041C-5CE7-DB4C-8875-4B7A795CF0EA}"/>
              </a:ext>
            </a:extLst>
          </p:cNvPr>
          <p:cNvGrpSpPr/>
          <p:nvPr/>
        </p:nvGrpSpPr>
        <p:grpSpPr>
          <a:xfrm>
            <a:off x="4568158" y="2066575"/>
            <a:ext cx="2165701" cy="4681665"/>
            <a:chOff x="4100822" y="719528"/>
            <a:chExt cx="2165701" cy="4681665"/>
          </a:xfrm>
        </p:grpSpPr>
        <p:pic>
          <p:nvPicPr>
            <p:cNvPr id="6" name="Picture 5">
              <a:extLst>
                <a:ext uri="{FF2B5EF4-FFF2-40B4-BE49-F238E27FC236}">
                  <a16:creationId xmlns:a16="http://schemas.microsoft.com/office/drawing/2014/main" id="{ABF9CA82-73FD-294C-9971-E42A778C8A9E}"/>
                </a:ext>
              </a:extLst>
            </p:cNvPr>
            <p:cNvPicPr>
              <a:picLocks noChangeAspect="1"/>
            </p:cNvPicPr>
            <p:nvPr/>
          </p:nvPicPr>
          <p:blipFill rotWithShape="1">
            <a:blip r:embed="rId3"/>
            <a:srcRect l="12350" t="10492" r="62352" b="21241"/>
            <a:stretch/>
          </p:blipFill>
          <p:spPr>
            <a:xfrm>
              <a:off x="4100822" y="719528"/>
              <a:ext cx="1340608" cy="4681665"/>
            </a:xfrm>
            <a:prstGeom prst="rect">
              <a:avLst/>
            </a:prstGeom>
          </p:spPr>
        </p:pic>
        <p:pic>
          <p:nvPicPr>
            <p:cNvPr id="8" name="Picture 7">
              <a:extLst>
                <a:ext uri="{FF2B5EF4-FFF2-40B4-BE49-F238E27FC236}">
                  <a16:creationId xmlns:a16="http://schemas.microsoft.com/office/drawing/2014/main" id="{179184FB-CEE4-214E-8D2A-4F284159EDC5}"/>
                </a:ext>
              </a:extLst>
            </p:cNvPr>
            <p:cNvPicPr>
              <a:picLocks noChangeAspect="1"/>
            </p:cNvPicPr>
            <p:nvPr/>
          </p:nvPicPr>
          <p:blipFill rotWithShape="1">
            <a:blip r:embed="rId4"/>
            <a:srcRect l="81917" t="10492" b="21241"/>
            <a:stretch/>
          </p:blipFill>
          <p:spPr>
            <a:xfrm>
              <a:off x="5308223" y="719528"/>
              <a:ext cx="958300" cy="4681665"/>
            </a:xfrm>
            <a:prstGeom prst="rect">
              <a:avLst/>
            </a:prstGeom>
          </p:spPr>
        </p:pic>
      </p:grpSp>
      <p:sp>
        <p:nvSpPr>
          <p:cNvPr id="15" name="TextBox 14">
            <a:extLst>
              <a:ext uri="{FF2B5EF4-FFF2-40B4-BE49-F238E27FC236}">
                <a16:creationId xmlns:a16="http://schemas.microsoft.com/office/drawing/2014/main" id="{EA0F1A2F-4D7E-8F40-B44F-257FDE990F98}"/>
              </a:ext>
            </a:extLst>
          </p:cNvPr>
          <p:cNvSpPr txBox="1"/>
          <p:nvPr/>
        </p:nvSpPr>
        <p:spPr>
          <a:xfrm>
            <a:off x="4741764" y="6482767"/>
            <a:ext cx="13855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Sample</a:t>
            </a:r>
          </a:p>
        </p:txBody>
      </p:sp>
    </p:spTree>
    <p:extLst>
      <p:ext uri="{BB962C8B-B14F-4D97-AF65-F5344CB8AC3E}">
        <p14:creationId xmlns:p14="http://schemas.microsoft.com/office/powerpoint/2010/main" val="1159192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0270A-B20A-7A44-803E-2707A25938C9}"/>
              </a:ext>
            </a:extLst>
          </p:cNvPr>
          <p:cNvSpPr>
            <a:spLocks noGrp="1"/>
          </p:cNvSpPr>
          <p:nvPr>
            <p:ph type="title"/>
          </p:nvPr>
        </p:nvSpPr>
        <p:spPr>
          <a:xfrm>
            <a:off x="838200" y="365125"/>
            <a:ext cx="10515600" cy="1325563"/>
          </a:xfrm>
        </p:spPr>
        <p:txBody>
          <a:bodyPr/>
          <a:lstStyle/>
          <a:p>
            <a:r>
              <a:rPr lang="en-US" dirty="0"/>
              <a:t>Today’s Activity</a:t>
            </a:r>
          </a:p>
        </p:txBody>
      </p:sp>
      <p:sp>
        <p:nvSpPr>
          <p:cNvPr id="3" name="Content Placeholder 2">
            <a:extLst>
              <a:ext uri="{FF2B5EF4-FFF2-40B4-BE49-F238E27FC236}">
                <a16:creationId xmlns:a16="http://schemas.microsoft.com/office/drawing/2014/main" id="{05FBFFE4-82ED-B841-A2BB-85E95EF5B6D8}"/>
              </a:ext>
            </a:extLst>
          </p:cNvPr>
          <p:cNvSpPr>
            <a:spLocks noGrp="1"/>
          </p:cNvSpPr>
          <p:nvPr>
            <p:ph idx="1"/>
          </p:nvPr>
        </p:nvSpPr>
        <p:spPr>
          <a:xfrm>
            <a:off x="838200" y="1478984"/>
            <a:ext cx="10515600" cy="631824"/>
          </a:xfrm>
        </p:spPr>
        <p:txBody>
          <a:bodyPr/>
          <a:lstStyle/>
          <a:p>
            <a:r>
              <a:rPr lang="en-US" dirty="0"/>
              <a:t>This activity will include the challenge of graphing with 2 y-axes.</a:t>
            </a:r>
          </a:p>
        </p:txBody>
      </p:sp>
      <p:cxnSp>
        <p:nvCxnSpPr>
          <p:cNvPr id="17" name="Straight Arrow Connector 16">
            <a:extLst>
              <a:ext uri="{FF2B5EF4-FFF2-40B4-BE49-F238E27FC236}">
                <a16:creationId xmlns:a16="http://schemas.microsoft.com/office/drawing/2014/main" id="{7BDE53DD-CD19-B446-B46C-E8031D099694}"/>
              </a:ext>
            </a:extLst>
          </p:cNvPr>
          <p:cNvCxnSpPr>
            <a:cxnSpLocks/>
          </p:cNvCxnSpPr>
          <p:nvPr/>
        </p:nvCxnSpPr>
        <p:spPr>
          <a:xfrm>
            <a:off x="2802443" y="2544167"/>
            <a:ext cx="1746768" cy="15781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C49AC6F-60DF-1748-9859-4B6F79DDAE30}"/>
              </a:ext>
            </a:extLst>
          </p:cNvPr>
          <p:cNvSpPr txBox="1"/>
          <p:nvPr/>
        </p:nvSpPr>
        <p:spPr>
          <a:xfrm>
            <a:off x="708115" y="2124047"/>
            <a:ext cx="2387125" cy="1815882"/>
          </a:xfrm>
          <a:prstGeom prst="rect">
            <a:avLst/>
          </a:prstGeom>
          <a:noFill/>
        </p:spPr>
        <p:txBody>
          <a:bodyPr wrap="square" rtlCol="0">
            <a:spAutoFit/>
          </a:bodyPr>
          <a:lstStyle/>
          <a:p>
            <a:r>
              <a:rPr lang="en-US" sz="2800" dirty="0"/>
              <a:t>i.e. red nutrients goes with the first y-axis</a:t>
            </a:r>
          </a:p>
        </p:txBody>
      </p:sp>
      <p:cxnSp>
        <p:nvCxnSpPr>
          <p:cNvPr id="25" name="Straight Arrow Connector 24">
            <a:extLst>
              <a:ext uri="{FF2B5EF4-FFF2-40B4-BE49-F238E27FC236}">
                <a16:creationId xmlns:a16="http://schemas.microsoft.com/office/drawing/2014/main" id="{4C411245-5026-C144-AAE5-B67421D4BB57}"/>
              </a:ext>
            </a:extLst>
          </p:cNvPr>
          <p:cNvCxnSpPr>
            <a:cxnSpLocks/>
          </p:cNvCxnSpPr>
          <p:nvPr/>
        </p:nvCxnSpPr>
        <p:spPr>
          <a:xfrm flipH="1">
            <a:off x="6486491" y="2415608"/>
            <a:ext cx="2255833" cy="212641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365680C-490F-3C46-AEFC-25AECC48874F}"/>
              </a:ext>
            </a:extLst>
          </p:cNvPr>
          <p:cNvSpPr txBox="1"/>
          <p:nvPr/>
        </p:nvSpPr>
        <p:spPr>
          <a:xfrm>
            <a:off x="8844250" y="2112049"/>
            <a:ext cx="2387125" cy="1815882"/>
          </a:xfrm>
          <a:prstGeom prst="rect">
            <a:avLst/>
          </a:prstGeom>
          <a:noFill/>
        </p:spPr>
        <p:txBody>
          <a:bodyPr wrap="square" rtlCol="0">
            <a:spAutoFit/>
          </a:bodyPr>
          <a:lstStyle/>
          <a:p>
            <a:r>
              <a:rPr lang="en-US" sz="2800" dirty="0"/>
              <a:t>i.e. green phytoplankton goes with the second y-axis</a:t>
            </a:r>
          </a:p>
        </p:txBody>
      </p:sp>
      <p:sp>
        <p:nvSpPr>
          <p:cNvPr id="28" name="TextBox 27">
            <a:extLst>
              <a:ext uri="{FF2B5EF4-FFF2-40B4-BE49-F238E27FC236}">
                <a16:creationId xmlns:a16="http://schemas.microsoft.com/office/drawing/2014/main" id="{E0793EDE-1317-F74B-BD4E-AAC1756BED15}"/>
              </a:ext>
            </a:extLst>
          </p:cNvPr>
          <p:cNvSpPr txBox="1"/>
          <p:nvPr/>
        </p:nvSpPr>
        <p:spPr>
          <a:xfrm>
            <a:off x="8073846" y="5401193"/>
            <a:ext cx="4352544" cy="1200329"/>
          </a:xfrm>
          <a:prstGeom prst="rect">
            <a:avLst/>
          </a:prstGeom>
          <a:noFill/>
        </p:spPr>
        <p:txBody>
          <a:bodyPr wrap="square" rtlCol="0">
            <a:spAutoFit/>
          </a:bodyPr>
          <a:lstStyle/>
          <a:p>
            <a:r>
              <a:rPr lang="en-US" sz="2400" dirty="0"/>
              <a:t>This helps scientists visualize multiple measurements at the same time</a:t>
            </a:r>
          </a:p>
        </p:txBody>
      </p:sp>
      <p:grpSp>
        <p:nvGrpSpPr>
          <p:cNvPr id="9" name="Group 8">
            <a:extLst>
              <a:ext uri="{FF2B5EF4-FFF2-40B4-BE49-F238E27FC236}">
                <a16:creationId xmlns:a16="http://schemas.microsoft.com/office/drawing/2014/main" id="{A716041C-5CE7-DB4C-8875-4B7A795CF0EA}"/>
              </a:ext>
            </a:extLst>
          </p:cNvPr>
          <p:cNvGrpSpPr/>
          <p:nvPr/>
        </p:nvGrpSpPr>
        <p:grpSpPr>
          <a:xfrm>
            <a:off x="4568158" y="2066575"/>
            <a:ext cx="2165701" cy="4681665"/>
            <a:chOff x="4100822" y="719528"/>
            <a:chExt cx="2165701" cy="4681665"/>
          </a:xfrm>
        </p:grpSpPr>
        <p:pic>
          <p:nvPicPr>
            <p:cNvPr id="6" name="Picture 5">
              <a:extLst>
                <a:ext uri="{FF2B5EF4-FFF2-40B4-BE49-F238E27FC236}">
                  <a16:creationId xmlns:a16="http://schemas.microsoft.com/office/drawing/2014/main" id="{ABF9CA82-73FD-294C-9971-E42A778C8A9E}"/>
                </a:ext>
              </a:extLst>
            </p:cNvPr>
            <p:cNvPicPr>
              <a:picLocks noChangeAspect="1"/>
            </p:cNvPicPr>
            <p:nvPr/>
          </p:nvPicPr>
          <p:blipFill rotWithShape="1">
            <a:blip r:embed="rId3"/>
            <a:srcRect l="12350" t="10492" r="62352" b="21241"/>
            <a:stretch/>
          </p:blipFill>
          <p:spPr>
            <a:xfrm>
              <a:off x="4100822" y="719528"/>
              <a:ext cx="1340608" cy="4681665"/>
            </a:xfrm>
            <a:prstGeom prst="rect">
              <a:avLst/>
            </a:prstGeom>
          </p:spPr>
        </p:pic>
        <p:pic>
          <p:nvPicPr>
            <p:cNvPr id="8" name="Picture 7">
              <a:extLst>
                <a:ext uri="{FF2B5EF4-FFF2-40B4-BE49-F238E27FC236}">
                  <a16:creationId xmlns:a16="http://schemas.microsoft.com/office/drawing/2014/main" id="{179184FB-CEE4-214E-8D2A-4F284159EDC5}"/>
                </a:ext>
              </a:extLst>
            </p:cNvPr>
            <p:cNvPicPr>
              <a:picLocks noChangeAspect="1"/>
            </p:cNvPicPr>
            <p:nvPr/>
          </p:nvPicPr>
          <p:blipFill rotWithShape="1">
            <a:blip r:embed="rId4"/>
            <a:srcRect l="81917" t="10492" b="21241"/>
            <a:stretch/>
          </p:blipFill>
          <p:spPr>
            <a:xfrm>
              <a:off x="5308223" y="719528"/>
              <a:ext cx="958300" cy="4681665"/>
            </a:xfrm>
            <a:prstGeom prst="rect">
              <a:avLst/>
            </a:prstGeom>
          </p:spPr>
        </p:pic>
      </p:grpSp>
      <p:sp>
        <p:nvSpPr>
          <p:cNvPr id="15" name="TextBox 14">
            <a:extLst>
              <a:ext uri="{FF2B5EF4-FFF2-40B4-BE49-F238E27FC236}">
                <a16:creationId xmlns:a16="http://schemas.microsoft.com/office/drawing/2014/main" id="{EA0F1A2F-4D7E-8F40-B44F-257FDE990F98}"/>
              </a:ext>
            </a:extLst>
          </p:cNvPr>
          <p:cNvSpPr txBox="1"/>
          <p:nvPr/>
        </p:nvSpPr>
        <p:spPr>
          <a:xfrm>
            <a:off x="4741764" y="6482767"/>
            <a:ext cx="1385578"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Sample</a:t>
            </a:r>
          </a:p>
        </p:txBody>
      </p:sp>
      <p:cxnSp>
        <p:nvCxnSpPr>
          <p:cNvPr id="16" name="Straight Arrow Connector 15">
            <a:extLst>
              <a:ext uri="{FF2B5EF4-FFF2-40B4-BE49-F238E27FC236}">
                <a16:creationId xmlns:a16="http://schemas.microsoft.com/office/drawing/2014/main" id="{C2658D72-951A-5F45-A455-F687018A9291}"/>
              </a:ext>
            </a:extLst>
          </p:cNvPr>
          <p:cNvCxnSpPr>
            <a:cxnSpLocks/>
          </p:cNvCxnSpPr>
          <p:nvPr/>
        </p:nvCxnSpPr>
        <p:spPr>
          <a:xfrm>
            <a:off x="2834640" y="2578608"/>
            <a:ext cx="2473583" cy="11264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D201595-DE0D-9843-94B3-E9CB24927B4A}"/>
              </a:ext>
            </a:extLst>
          </p:cNvPr>
          <p:cNvCxnSpPr>
            <a:cxnSpLocks/>
          </p:cNvCxnSpPr>
          <p:nvPr/>
        </p:nvCxnSpPr>
        <p:spPr>
          <a:xfrm flipH="1">
            <a:off x="5688689" y="2417356"/>
            <a:ext cx="3034688" cy="80731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09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0A30-652C-FB49-BB20-8B3305C4384A}"/>
              </a:ext>
            </a:extLst>
          </p:cNvPr>
          <p:cNvSpPr>
            <a:spLocks noGrp="1"/>
          </p:cNvSpPr>
          <p:nvPr>
            <p:ph type="title"/>
          </p:nvPr>
        </p:nvSpPr>
        <p:spPr/>
        <p:txBody>
          <a:bodyPr/>
          <a:lstStyle/>
          <a:p>
            <a:r>
              <a:rPr lang="en-US" dirty="0"/>
              <a:t>Today’s Activity</a:t>
            </a:r>
          </a:p>
        </p:txBody>
      </p:sp>
      <p:sp>
        <p:nvSpPr>
          <p:cNvPr id="3" name="Content Placeholder 2">
            <a:extLst>
              <a:ext uri="{FF2B5EF4-FFF2-40B4-BE49-F238E27FC236}">
                <a16:creationId xmlns:a16="http://schemas.microsoft.com/office/drawing/2014/main" id="{9164E919-E286-A244-98AC-8D8593C9AA0D}"/>
              </a:ext>
            </a:extLst>
          </p:cNvPr>
          <p:cNvSpPr>
            <a:spLocks noGrp="1"/>
          </p:cNvSpPr>
          <p:nvPr>
            <p:ph idx="1"/>
          </p:nvPr>
        </p:nvSpPr>
        <p:spPr/>
        <p:txBody>
          <a:bodyPr/>
          <a:lstStyle/>
          <a:p>
            <a:pPr marL="514350" indent="-514350">
              <a:buFont typeface="+mj-lt"/>
              <a:buAutoNum type="arabicPeriod"/>
            </a:pPr>
            <a:r>
              <a:rPr lang="en-US" dirty="0"/>
              <a:t>In your groups, use the provided data to create a graph and answer questions.</a:t>
            </a:r>
          </a:p>
          <a:p>
            <a:pPr marL="514350" indent="-514350">
              <a:buFont typeface="+mj-lt"/>
              <a:buAutoNum type="arabicPeriod"/>
            </a:pPr>
            <a:r>
              <a:rPr lang="en-US" dirty="0"/>
              <a:t>Now that you have viewed your data, answer the worksheet questions about the data.</a:t>
            </a:r>
          </a:p>
          <a:p>
            <a:pPr marL="514350" indent="-514350">
              <a:buFont typeface="+mj-lt"/>
              <a:buAutoNum type="arabicPeriod"/>
            </a:pPr>
            <a:r>
              <a:rPr lang="en-US" dirty="0"/>
              <a:t>If time, answer questions about eutrophication with your group.</a:t>
            </a:r>
          </a:p>
          <a:p>
            <a:pPr marL="514350" indent="-514350">
              <a:buFont typeface="+mj-lt"/>
              <a:buAutoNum type="arabicPeriod"/>
            </a:pPr>
            <a:r>
              <a:rPr lang="en-US" dirty="0"/>
              <a:t>Discuss findings as a class.</a:t>
            </a:r>
          </a:p>
        </p:txBody>
      </p:sp>
    </p:spTree>
    <p:extLst>
      <p:ext uri="{BB962C8B-B14F-4D97-AF65-F5344CB8AC3E}">
        <p14:creationId xmlns:p14="http://schemas.microsoft.com/office/powerpoint/2010/main" val="3340580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622C86-0B36-054F-8E14-8507464CE543}"/>
              </a:ext>
            </a:extLst>
          </p:cNvPr>
          <p:cNvSpPr txBox="1"/>
          <p:nvPr/>
        </p:nvSpPr>
        <p:spPr>
          <a:xfrm>
            <a:off x="6477522" y="1977513"/>
            <a:ext cx="5381469" cy="3416320"/>
          </a:xfrm>
          <a:prstGeom prst="rect">
            <a:avLst/>
          </a:prstGeom>
          <a:noFill/>
        </p:spPr>
        <p:txBody>
          <a:bodyPr wrap="square" rtlCol="0">
            <a:spAutoFit/>
          </a:bodyPr>
          <a:lstStyle/>
          <a:p>
            <a:r>
              <a:rPr lang="en-US" b="1" dirty="0"/>
              <a:t>Sample 1  11:1 &lt; 16:1</a:t>
            </a:r>
          </a:p>
          <a:p>
            <a:r>
              <a:rPr lang="en-US" dirty="0"/>
              <a:t>	- nitrogen limitation</a:t>
            </a:r>
          </a:p>
          <a:p>
            <a:r>
              <a:rPr lang="en-US" dirty="0"/>
              <a:t> </a:t>
            </a:r>
          </a:p>
          <a:p>
            <a:r>
              <a:rPr lang="en-US" b="1" dirty="0"/>
              <a:t>Sample 2  18:1 &gt;16:1</a:t>
            </a:r>
          </a:p>
          <a:p>
            <a:r>
              <a:rPr lang="en-US" dirty="0"/>
              <a:t>	- phosphorus limitation</a:t>
            </a:r>
          </a:p>
          <a:p>
            <a:r>
              <a:rPr lang="en-US" dirty="0"/>
              <a:t> </a:t>
            </a:r>
          </a:p>
          <a:p>
            <a:r>
              <a:rPr lang="en-US" b="1" dirty="0"/>
              <a:t>Sample 3  16:1 </a:t>
            </a:r>
          </a:p>
          <a:p>
            <a:r>
              <a:rPr lang="en-US" dirty="0"/>
              <a:t>	-equal, no nitrogen or phosphorus limitation</a:t>
            </a:r>
          </a:p>
          <a:p>
            <a:r>
              <a:rPr lang="en-US" dirty="0"/>
              <a:t> </a:t>
            </a:r>
          </a:p>
          <a:p>
            <a:r>
              <a:rPr lang="en-US" b="1" dirty="0"/>
              <a:t>Sample 4  16:1</a:t>
            </a:r>
          </a:p>
          <a:p>
            <a:r>
              <a:rPr lang="en-US" dirty="0"/>
              <a:t>	 -equal, no nitrogen or phosphorus limitation</a:t>
            </a:r>
          </a:p>
          <a:p>
            <a:endParaRPr lang="en-US" dirty="0"/>
          </a:p>
        </p:txBody>
      </p:sp>
      <p:pic>
        <p:nvPicPr>
          <p:cNvPr id="7" name="Content Placeholder 6">
            <a:extLst>
              <a:ext uri="{FF2B5EF4-FFF2-40B4-BE49-F238E27FC236}">
                <a16:creationId xmlns:a16="http://schemas.microsoft.com/office/drawing/2014/main" id="{D8D2C279-8B16-F24C-B000-FE4CB3AE9839}"/>
              </a:ext>
            </a:extLst>
          </p:cNvPr>
          <p:cNvPicPr>
            <a:picLocks noGrp="1" noChangeAspect="1"/>
          </p:cNvPicPr>
          <p:nvPr>
            <p:ph idx="1"/>
          </p:nvPr>
        </p:nvPicPr>
        <p:blipFill>
          <a:blip r:embed="rId3"/>
          <a:stretch>
            <a:fillRect/>
          </a:stretch>
        </p:blipFill>
        <p:spPr>
          <a:xfrm>
            <a:off x="-179882" y="-737801"/>
            <a:ext cx="6315438" cy="8172922"/>
          </a:xfrm>
        </p:spPr>
      </p:pic>
    </p:spTree>
    <p:extLst>
      <p:ext uri="{BB962C8B-B14F-4D97-AF65-F5344CB8AC3E}">
        <p14:creationId xmlns:p14="http://schemas.microsoft.com/office/powerpoint/2010/main" val="94958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C1779D1-B25D-AA4D-8218-3DE124009C85}"/>
              </a:ext>
            </a:extLst>
          </p:cNvPr>
          <p:cNvPicPr>
            <a:picLocks noGrp="1" noChangeAspect="1"/>
          </p:cNvPicPr>
          <p:nvPr>
            <p:ph sz="half" idx="1"/>
          </p:nvPr>
        </p:nvPicPr>
        <p:blipFill>
          <a:blip r:embed="rId3"/>
          <a:stretch>
            <a:fillRect/>
          </a:stretch>
        </p:blipFill>
        <p:spPr>
          <a:xfrm>
            <a:off x="6490717" y="2098283"/>
            <a:ext cx="4633995" cy="3475496"/>
          </a:xfrm>
        </p:spPr>
      </p:pic>
      <p:sp>
        <p:nvSpPr>
          <p:cNvPr id="10" name="Content Placeholder 9">
            <a:extLst>
              <a:ext uri="{FF2B5EF4-FFF2-40B4-BE49-F238E27FC236}">
                <a16:creationId xmlns:a16="http://schemas.microsoft.com/office/drawing/2014/main" id="{D8B39FA7-72A2-404C-A83E-8F3AD421F67B}"/>
              </a:ext>
            </a:extLst>
          </p:cNvPr>
          <p:cNvSpPr>
            <a:spLocks noGrp="1"/>
          </p:cNvSpPr>
          <p:nvPr>
            <p:ph sz="half" idx="2"/>
          </p:nvPr>
        </p:nvSpPr>
        <p:spPr>
          <a:xfrm>
            <a:off x="881550" y="1194806"/>
            <a:ext cx="11218333" cy="835159"/>
          </a:xfrm>
        </p:spPr>
        <p:txBody>
          <a:bodyPr>
            <a:normAutofit lnSpcReduction="10000"/>
          </a:bodyPr>
          <a:lstStyle/>
          <a:p>
            <a:pPr marL="0" indent="0">
              <a:buNone/>
            </a:pPr>
            <a:r>
              <a:rPr lang="en-US" dirty="0"/>
              <a:t>I am a graduate student studying nitrogen cycling all around the world! I have done science in the Alaskan Arctic and in coastal Virginia.</a:t>
            </a:r>
          </a:p>
        </p:txBody>
      </p:sp>
      <p:sp>
        <p:nvSpPr>
          <p:cNvPr id="13" name="TextBox 12">
            <a:extLst>
              <a:ext uri="{FF2B5EF4-FFF2-40B4-BE49-F238E27FC236}">
                <a16:creationId xmlns:a16="http://schemas.microsoft.com/office/drawing/2014/main" id="{E95F5267-53A7-1547-88F5-B9A570F9B095}"/>
              </a:ext>
            </a:extLst>
          </p:cNvPr>
          <p:cNvSpPr txBox="1"/>
          <p:nvPr/>
        </p:nvSpPr>
        <p:spPr>
          <a:xfrm>
            <a:off x="6038885" y="5715124"/>
            <a:ext cx="5829831" cy="830997"/>
          </a:xfrm>
          <a:prstGeom prst="rect">
            <a:avLst/>
          </a:prstGeom>
          <a:noFill/>
        </p:spPr>
        <p:txBody>
          <a:bodyPr wrap="square" rtlCol="0">
            <a:spAutoFit/>
          </a:bodyPr>
          <a:lstStyle/>
          <a:p>
            <a:pPr algn="ctr"/>
            <a:r>
              <a:rPr lang="en-US" sz="2400" dirty="0"/>
              <a:t>Fun Fact! I spent 23 days on a boat in the Arctic doing research</a:t>
            </a:r>
          </a:p>
        </p:txBody>
      </p:sp>
      <p:sp>
        <p:nvSpPr>
          <p:cNvPr id="14" name="TextBox 13">
            <a:extLst>
              <a:ext uri="{FF2B5EF4-FFF2-40B4-BE49-F238E27FC236}">
                <a16:creationId xmlns:a16="http://schemas.microsoft.com/office/drawing/2014/main" id="{BA1991F5-2BF0-FD4C-84FB-DB08BBD91C8D}"/>
              </a:ext>
            </a:extLst>
          </p:cNvPr>
          <p:cNvSpPr txBox="1"/>
          <p:nvPr/>
        </p:nvSpPr>
        <p:spPr>
          <a:xfrm>
            <a:off x="270934" y="301499"/>
            <a:ext cx="5621866" cy="646331"/>
          </a:xfrm>
          <a:prstGeom prst="rect">
            <a:avLst/>
          </a:prstGeom>
          <a:noFill/>
        </p:spPr>
        <p:txBody>
          <a:bodyPr wrap="square" rtlCol="0">
            <a:spAutoFit/>
          </a:bodyPr>
          <a:lstStyle/>
          <a:p>
            <a:r>
              <a:rPr lang="en-US" sz="3600" dirty="0"/>
              <a:t>Brianna Stanley</a:t>
            </a:r>
          </a:p>
        </p:txBody>
      </p:sp>
      <p:pic>
        <p:nvPicPr>
          <p:cNvPr id="16" name="Picture 15">
            <a:extLst>
              <a:ext uri="{FF2B5EF4-FFF2-40B4-BE49-F238E27FC236}">
                <a16:creationId xmlns:a16="http://schemas.microsoft.com/office/drawing/2014/main" id="{A5F92277-936F-6844-8397-0E2E6A8C3ACC}"/>
              </a:ext>
            </a:extLst>
          </p:cNvPr>
          <p:cNvPicPr>
            <a:picLocks noChangeAspect="1"/>
          </p:cNvPicPr>
          <p:nvPr/>
        </p:nvPicPr>
        <p:blipFill>
          <a:blip r:embed="rId4"/>
          <a:stretch>
            <a:fillRect/>
          </a:stretch>
        </p:blipFill>
        <p:spPr>
          <a:xfrm>
            <a:off x="1207559" y="2334952"/>
            <a:ext cx="4500420" cy="3002158"/>
          </a:xfrm>
          <a:prstGeom prst="rect">
            <a:avLst/>
          </a:prstGeom>
        </p:spPr>
      </p:pic>
      <p:sp>
        <p:nvSpPr>
          <p:cNvPr id="17" name="TextBox 16">
            <a:extLst>
              <a:ext uri="{FF2B5EF4-FFF2-40B4-BE49-F238E27FC236}">
                <a16:creationId xmlns:a16="http://schemas.microsoft.com/office/drawing/2014/main" id="{AD5C3BB2-8388-6B44-8008-5392F87936B0}"/>
              </a:ext>
            </a:extLst>
          </p:cNvPr>
          <p:cNvSpPr txBox="1"/>
          <p:nvPr/>
        </p:nvSpPr>
        <p:spPr>
          <a:xfrm>
            <a:off x="2563671" y="2276941"/>
            <a:ext cx="3144308" cy="307777"/>
          </a:xfrm>
          <a:prstGeom prst="rect">
            <a:avLst/>
          </a:prstGeom>
          <a:noFill/>
        </p:spPr>
        <p:txBody>
          <a:bodyPr wrap="square" rtlCol="0">
            <a:spAutoFit/>
          </a:bodyPr>
          <a:lstStyle/>
          <a:p>
            <a:r>
              <a:rPr lang="en-US" sz="1400" dirty="0">
                <a:solidFill>
                  <a:schemeClr val="bg1"/>
                </a:solidFill>
              </a:rPr>
              <a:t>Madeleine Jepsen for VA Sea Grant</a:t>
            </a:r>
          </a:p>
        </p:txBody>
      </p:sp>
      <p:sp>
        <p:nvSpPr>
          <p:cNvPr id="9" name="TextBox 8">
            <a:extLst>
              <a:ext uri="{FF2B5EF4-FFF2-40B4-BE49-F238E27FC236}">
                <a16:creationId xmlns:a16="http://schemas.microsoft.com/office/drawing/2014/main" id="{88FC1335-DB06-D544-8FA8-9A0F6337711D}"/>
              </a:ext>
            </a:extLst>
          </p:cNvPr>
          <p:cNvSpPr txBox="1"/>
          <p:nvPr/>
        </p:nvSpPr>
        <p:spPr>
          <a:xfrm>
            <a:off x="660885" y="5381280"/>
            <a:ext cx="5829831" cy="461665"/>
          </a:xfrm>
          <a:prstGeom prst="rect">
            <a:avLst/>
          </a:prstGeom>
          <a:noFill/>
        </p:spPr>
        <p:txBody>
          <a:bodyPr wrap="square" rtlCol="0">
            <a:spAutoFit/>
          </a:bodyPr>
          <a:lstStyle/>
          <a:p>
            <a:pPr algn="ctr"/>
            <a:r>
              <a:rPr lang="en-US" sz="2400" dirty="0"/>
              <a:t>Lab work in Virginia</a:t>
            </a:r>
          </a:p>
        </p:txBody>
      </p:sp>
      <p:sp>
        <p:nvSpPr>
          <p:cNvPr id="11" name="TextBox 10">
            <a:extLst>
              <a:ext uri="{FF2B5EF4-FFF2-40B4-BE49-F238E27FC236}">
                <a16:creationId xmlns:a16="http://schemas.microsoft.com/office/drawing/2014/main" id="{7B9D7507-08E5-134D-B865-855D3B4BAF3E}"/>
              </a:ext>
            </a:extLst>
          </p:cNvPr>
          <p:cNvSpPr txBox="1"/>
          <p:nvPr/>
        </p:nvSpPr>
        <p:spPr>
          <a:xfrm>
            <a:off x="6490716" y="5304335"/>
            <a:ext cx="3144308" cy="307777"/>
          </a:xfrm>
          <a:prstGeom prst="rect">
            <a:avLst/>
          </a:prstGeom>
          <a:noFill/>
        </p:spPr>
        <p:txBody>
          <a:bodyPr wrap="square" rtlCol="0">
            <a:spAutoFit/>
          </a:bodyPr>
          <a:lstStyle/>
          <a:p>
            <a:r>
              <a:rPr lang="en-US" sz="1400" dirty="0">
                <a:solidFill>
                  <a:schemeClr val="bg1"/>
                </a:solidFill>
              </a:rPr>
              <a:t>Brianna Stanley</a:t>
            </a:r>
          </a:p>
        </p:txBody>
      </p:sp>
    </p:spTree>
    <p:extLst>
      <p:ext uri="{BB962C8B-B14F-4D97-AF65-F5344CB8AC3E}">
        <p14:creationId xmlns:p14="http://schemas.microsoft.com/office/powerpoint/2010/main" val="211133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AF05CB-3077-EE4D-9BB8-3B00D9C59FEB}"/>
              </a:ext>
            </a:extLst>
          </p:cNvPr>
          <p:cNvPicPr>
            <a:picLocks noChangeAspect="1"/>
          </p:cNvPicPr>
          <p:nvPr/>
        </p:nvPicPr>
        <p:blipFill rotWithShape="1">
          <a:blip r:embed="rId3"/>
          <a:srcRect l="44807" b="55802"/>
          <a:stretch/>
        </p:blipFill>
        <p:spPr>
          <a:xfrm>
            <a:off x="6618218" y="1660692"/>
            <a:ext cx="3668581" cy="3801804"/>
          </a:xfrm>
          <a:prstGeom prst="rect">
            <a:avLst/>
          </a:prstGeom>
        </p:spPr>
      </p:pic>
      <p:sp>
        <p:nvSpPr>
          <p:cNvPr id="2" name="Title 1">
            <a:extLst>
              <a:ext uri="{FF2B5EF4-FFF2-40B4-BE49-F238E27FC236}">
                <a16:creationId xmlns:a16="http://schemas.microsoft.com/office/drawing/2014/main" id="{E1C8C061-0166-0740-B572-A12C958D2412}"/>
              </a:ext>
            </a:extLst>
          </p:cNvPr>
          <p:cNvSpPr>
            <a:spLocks noGrp="1"/>
          </p:cNvSpPr>
          <p:nvPr>
            <p:ph type="title"/>
          </p:nvPr>
        </p:nvSpPr>
        <p:spPr>
          <a:xfrm>
            <a:off x="154516" y="80140"/>
            <a:ext cx="10515600" cy="1325563"/>
          </a:xfrm>
        </p:spPr>
        <p:txBody>
          <a:bodyPr/>
          <a:lstStyle/>
          <a:p>
            <a:r>
              <a:rPr lang="en-US" dirty="0"/>
              <a:t>Liebig’s Law of the Minimum</a:t>
            </a:r>
          </a:p>
        </p:txBody>
      </p:sp>
      <p:sp>
        <p:nvSpPr>
          <p:cNvPr id="3" name="Content Placeholder 2">
            <a:extLst>
              <a:ext uri="{FF2B5EF4-FFF2-40B4-BE49-F238E27FC236}">
                <a16:creationId xmlns:a16="http://schemas.microsoft.com/office/drawing/2014/main" id="{CFB90AE8-96B5-C345-B147-C9146C73D91F}"/>
              </a:ext>
            </a:extLst>
          </p:cNvPr>
          <p:cNvSpPr>
            <a:spLocks noGrp="1"/>
          </p:cNvSpPr>
          <p:nvPr>
            <p:ph idx="1"/>
          </p:nvPr>
        </p:nvSpPr>
        <p:spPr>
          <a:xfrm>
            <a:off x="563030" y="1191563"/>
            <a:ext cx="11133668" cy="1174746"/>
          </a:xfrm>
        </p:spPr>
        <p:txBody>
          <a:bodyPr>
            <a:noAutofit/>
          </a:bodyPr>
          <a:lstStyle/>
          <a:p>
            <a:pPr marL="0" indent="0">
              <a:buNone/>
            </a:pPr>
            <a:r>
              <a:rPr lang="en-US" dirty="0"/>
              <a:t>Biological growth is not controlled by total resource availability, but rather by the availability of the scarcest resource. This scarce resource is known as the limiting factor.</a:t>
            </a:r>
          </a:p>
        </p:txBody>
      </p:sp>
      <p:pic>
        <p:nvPicPr>
          <p:cNvPr id="5" name="Picture 4">
            <a:extLst>
              <a:ext uri="{FF2B5EF4-FFF2-40B4-BE49-F238E27FC236}">
                <a16:creationId xmlns:a16="http://schemas.microsoft.com/office/drawing/2014/main" id="{A1A22558-BA11-C14C-8E15-0DDF20A18EC3}"/>
              </a:ext>
            </a:extLst>
          </p:cNvPr>
          <p:cNvPicPr>
            <a:picLocks noChangeAspect="1"/>
          </p:cNvPicPr>
          <p:nvPr/>
        </p:nvPicPr>
        <p:blipFill rotWithShape="1">
          <a:blip r:embed="rId4"/>
          <a:srcRect l="49679" t="10371" r="12295" b="55801"/>
          <a:stretch/>
        </p:blipFill>
        <p:spPr>
          <a:xfrm>
            <a:off x="2864906" y="2621226"/>
            <a:ext cx="2547410" cy="2932733"/>
          </a:xfrm>
          <a:prstGeom prst="rect">
            <a:avLst/>
          </a:prstGeom>
        </p:spPr>
      </p:pic>
      <p:cxnSp>
        <p:nvCxnSpPr>
          <p:cNvPr id="9" name="Straight Arrow Connector 8">
            <a:extLst>
              <a:ext uri="{FF2B5EF4-FFF2-40B4-BE49-F238E27FC236}">
                <a16:creationId xmlns:a16="http://schemas.microsoft.com/office/drawing/2014/main" id="{A84F48D1-512E-C54F-97C2-71B98A42EFE8}"/>
              </a:ext>
            </a:extLst>
          </p:cNvPr>
          <p:cNvCxnSpPr>
            <a:cxnSpLocks/>
          </p:cNvCxnSpPr>
          <p:nvPr/>
        </p:nvCxnSpPr>
        <p:spPr>
          <a:xfrm flipH="1" flipV="1">
            <a:off x="8144933" y="3895221"/>
            <a:ext cx="986365" cy="502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BBD67E8-3A34-9046-8933-61758BA52E71}"/>
              </a:ext>
            </a:extLst>
          </p:cNvPr>
          <p:cNvSpPr txBox="1"/>
          <p:nvPr/>
        </p:nvSpPr>
        <p:spPr>
          <a:xfrm>
            <a:off x="9131297" y="4252000"/>
            <a:ext cx="2353733" cy="461665"/>
          </a:xfrm>
          <a:prstGeom prst="rect">
            <a:avLst/>
          </a:prstGeom>
          <a:noFill/>
        </p:spPr>
        <p:txBody>
          <a:bodyPr wrap="square" rtlCol="0">
            <a:spAutoFit/>
          </a:bodyPr>
          <a:lstStyle/>
          <a:p>
            <a:r>
              <a:rPr lang="en-US" sz="2400" dirty="0"/>
              <a:t>Shorter slat</a:t>
            </a:r>
          </a:p>
        </p:txBody>
      </p:sp>
      <p:sp>
        <p:nvSpPr>
          <p:cNvPr id="13" name="TextBox 12">
            <a:extLst>
              <a:ext uri="{FF2B5EF4-FFF2-40B4-BE49-F238E27FC236}">
                <a16:creationId xmlns:a16="http://schemas.microsoft.com/office/drawing/2014/main" id="{60F8A9F5-DF0F-2E40-A723-80C2215468A6}"/>
              </a:ext>
            </a:extLst>
          </p:cNvPr>
          <p:cNvSpPr txBox="1"/>
          <p:nvPr/>
        </p:nvSpPr>
        <p:spPr>
          <a:xfrm>
            <a:off x="9131297" y="3584307"/>
            <a:ext cx="2353733" cy="523220"/>
          </a:xfrm>
          <a:prstGeom prst="rect">
            <a:avLst/>
          </a:prstGeom>
          <a:noFill/>
        </p:spPr>
        <p:txBody>
          <a:bodyPr wrap="square" rtlCol="0">
            <a:spAutoFit/>
          </a:bodyPr>
          <a:lstStyle/>
          <a:p>
            <a:r>
              <a:rPr lang="en-US" sz="2800" dirty="0"/>
              <a:t>Limiting factor</a:t>
            </a:r>
          </a:p>
        </p:txBody>
      </p:sp>
      <p:sp>
        <p:nvSpPr>
          <p:cNvPr id="14" name="TextBox 13">
            <a:extLst>
              <a:ext uri="{FF2B5EF4-FFF2-40B4-BE49-F238E27FC236}">
                <a16:creationId xmlns:a16="http://schemas.microsoft.com/office/drawing/2014/main" id="{B02C75C3-B7CF-7E47-B28E-0EFB5E02150A}"/>
              </a:ext>
            </a:extLst>
          </p:cNvPr>
          <p:cNvSpPr txBox="1"/>
          <p:nvPr/>
        </p:nvSpPr>
        <p:spPr>
          <a:xfrm>
            <a:off x="6261099" y="5480900"/>
            <a:ext cx="5435599" cy="830997"/>
          </a:xfrm>
          <a:prstGeom prst="rect">
            <a:avLst/>
          </a:prstGeom>
          <a:noFill/>
        </p:spPr>
        <p:txBody>
          <a:bodyPr wrap="square" rtlCol="0">
            <a:spAutoFit/>
          </a:bodyPr>
          <a:lstStyle/>
          <a:p>
            <a:r>
              <a:rPr lang="en-US" sz="2400" dirty="0"/>
              <a:t>No matter how much water you have, you will never fully fill this barrel</a:t>
            </a:r>
          </a:p>
        </p:txBody>
      </p:sp>
      <p:sp>
        <p:nvSpPr>
          <p:cNvPr id="17" name="TextBox 16">
            <a:extLst>
              <a:ext uri="{FF2B5EF4-FFF2-40B4-BE49-F238E27FC236}">
                <a16:creationId xmlns:a16="http://schemas.microsoft.com/office/drawing/2014/main" id="{0C682787-329E-554F-B9E9-59E8551C6792}"/>
              </a:ext>
            </a:extLst>
          </p:cNvPr>
          <p:cNvSpPr txBox="1"/>
          <p:nvPr/>
        </p:nvSpPr>
        <p:spPr>
          <a:xfrm>
            <a:off x="630763" y="2899504"/>
            <a:ext cx="2353733" cy="523220"/>
          </a:xfrm>
          <a:prstGeom prst="rect">
            <a:avLst/>
          </a:prstGeom>
          <a:noFill/>
        </p:spPr>
        <p:txBody>
          <a:bodyPr wrap="square" rtlCol="0">
            <a:spAutoFit/>
          </a:bodyPr>
          <a:lstStyle/>
          <a:p>
            <a:r>
              <a:rPr lang="en-US" sz="2800" dirty="0"/>
              <a:t>For example</a:t>
            </a:r>
          </a:p>
        </p:txBody>
      </p:sp>
      <p:sp>
        <p:nvSpPr>
          <p:cNvPr id="19" name="TextBox 18">
            <a:extLst>
              <a:ext uri="{FF2B5EF4-FFF2-40B4-BE49-F238E27FC236}">
                <a16:creationId xmlns:a16="http://schemas.microsoft.com/office/drawing/2014/main" id="{85941412-E019-D84F-8F0A-E055D444B4D2}"/>
              </a:ext>
            </a:extLst>
          </p:cNvPr>
          <p:cNvSpPr txBox="1"/>
          <p:nvPr/>
        </p:nvSpPr>
        <p:spPr>
          <a:xfrm>
            <a:off x="5634565" y="3739682"/>
            <a:ext cx="795868" cy="523220"/>
          </a:xfrm>
          <a:prstGeom prst="rect">
            <a:avLst/>
          </a:prstGeom>
          <a:noFill/>
        </p:spPr>
        <p:txBody>
          <a:bodyPr wrap="square" rtlCol="0">
            <a:spAutoFit/>
          </a:bodyPr>
          <a:lstStyle/>
          <a:p>
            <a:r>
              <a:rPr lang="en-US" sz="2800" dirty="0"/>
              <a:t>VS</a:t>
            </a:r>
          </a:p>
        </p:txBody>
      </p:sp>
    </p:spTree>
    <p:extLst>
      <p:ext uri="{BB962C8B-B14F-4D97-AF65-F5344CB8AC3E}">
        <p14:creationId xmlns:p14="http://schemas.microsoft.com/office/powerpoint/2010/main" val="9037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C061-0166-0740-B572-A12C958D2412}"/>
              </a:ext>
            </a:extLst>
          </p:cNvPr>
          <p:cNvSpPr>
            <a:spLocks noGrp="1"/>
          </p:cNvSpPr>
          <p:nvPr>
            <p:ph type="title"/>
          </p:nvPr>
        </p:nvSpPr>
        <p:spPr>
          <a:xfrm>
            <a:off x="154516" y="80140"/>
            <a:ext cx="10515600" cy="1325563"/>
          </a:xfrm>
        </p:spPr>
        <p:txBody>
          <a:bodyPr/>
          <a:lstStyle/>
          <a:p>
            <a:r>
              <a:rPr lang="en-US" dirty="0"/>
              <a:t>Liebig’s Law of the Minimum</a:t>
            </a:r>
          </a:p>
        </p:txBody>
      </p:sp>
      <p:sp>
        <p:nvSpPr>
          <p:cNvPr id="3" name="Content Placeholder 2">
            <a:extLst>
              <a:ext uri="{FF2B5EF4-FFF2-40B4-BE49-F238E27FC236}">
                <a16:creationId xmlns:a16="http://schemas.microsoft.com/office/drawing/2014/main" id="{CFB90AE8-96B5-C345-B147-C9146C73D91F}"/>
              </a:ext>
            </a:extLst>
          </p:cNvPr>
          <p:cNvSpPr>
            <a:spLocks noGrp="1"/>
          </p:cNvSpPr>
          <p:nvPr>
            <p:ph idx="1"/>
          </p:nvPr>
        </p:nvSpPr>
        <p:spPr>
          <a:xfrm>
            <a:off x="869948" y="1509834"/>
            <a:ext cx="10255251" cy="1078391"/>
          </a:xfrm>
        </p:spPr>
        <p:txBody>
          <a:bodyPr>
            <a:normAutofit fontScale="92500"/>
          </a:bodyPr>
          <a:lstStyle/>
          <a:p>
            <a:pPr marL="0" indent="0">
              <a:buNone/>
            </a:pPr>
            <a:r>
              <a:rPr lang="en-US" dirty="0"/>
              <a:t>Limiting factors can be environmental conditions.</a:t>
            </a:r>
          </a:p>
          <a:p>
            <a:pPr marL="0" indent="0">
              <a:buNone/>
            </a:pPr>
            <a:r>
              <a:rPr lang="en-US" dirty="0"/>
              <a:t>	-i.e. temperature, sunlight during different seasons, and nutrients</a:t>
            </a:r>
          </a:p>
          <a:p>
            <a:pPr marL="0" indent="0">
              <a:buNone/>
            </a:pPr>
            <a:endParaRPr lang="en-US" dirty="0"/>
          </a:p>
          <a:p>
            <a:pPr marL="914400" lvl="2" indent="0">
              <a:buNone/>
            </a:pPr>
            <a:endParaRPr lang="en-US" dirty="0"/>
          </a:p>
          <a:p>
            <a:pPr marL="0" indent="0">
              <a:buNone/>
            </a:pPr>
            <a:endParaRPr lang="en-US" dirty="0"/>
          </a:p>
        </p:txBody>
      </p:sp>
      <p:sp>
        <p:nvSpPr>
          <p:cNvPr id="6" name="TextBox 5">
            <a:extLst>
              <a:ext uri="{FF2B5EF4-FFF2-40B4-BE49-F238E27FC236}">
                <a16:creationId xmlns:a16="http://schemas.microsoft.com/office/drawing/2014/main" id="{C7397624-6154-D14B-8ED4-DA45BC6F9BA9}"/>
              </a:ext>
            </a:extLst>
          </p:cNvPr>
          <p:cNvSpPr txBox="1"/>
          <p:nvPr/>
        </p:nvSpPr>
        <p:spPr>
          <a:xfrm>
            <a:off x="2592316" y="5677053"/>
            <a:ext cx="2184400" cy="461665"/>
          </a:xfrm>
          <a:prstGeom prst="rect">
            <a:avLst/>
          </a:prstGeom>
          <a:noFill/>
        </p:spPr>
        <p:txBody>
          <a:bodyPr wrap="square" rtlCol="0">
            <a:spAutoFit/>
          </a:bodyPr>
          <a:lstStyle/>
          <a:p>
            <a:r>
              <a:rPr lang="en-US" sz="2400" dirty="0"/>
              <a:t>Sunlight</a:t>
            </a:r>
          </a:p>
        </p:txBody>
      </p:sp>
      <p:sp>
        <p:nvSpPr>
          <p:cNvPr id="7" name="TextBox 6">
            <a:extLst>
              <a:ext uri="{FF2B5EF4-FFF2-40B4-BE49-F238E27FC236}">
                <a16:creationId xmlns:a16="http://schemas.microsoft.com/office/drawing/2014/main" id="{D519EABD-8359-454A-A21F-8EB2B68B81CB}"/>
              </a:ext>
            </a:extLst>
          </p:cNvPr>
          <p:cNvSpPr txBox="1"/>
          <p:nvPr/>
        </p:nvSpPr>
        <p:spPr>
          <a:xfrm>
            <a:off x="7977716" y="5677052"/>
            <a:ext cx="2184400" cy="461665"/>
          </a:xfrm>
          <a:prstGeom prst="rect">
            <a:avLst/>
          </a:prstGeom>
          <a:noFill/>
        </p:spPr>
        <p:txBody>
          <a:bodyPr wrap="square" rtlCol="0">
            <a:spAutoFit/>
          </a:bodyPr>
          <a:lstStyle/>
          <a:p>
            <a:r>
              <a:rPr lang="en-US" sz="2400" dirty="0"/>
              <a:t>Nutrients</a:t>
            </a:r>
          </a:p>
        </p:txBody>
      </p:sp>
      <p:sp>
        <p:nvSpPr>
          <p:cNvPr id="13" name="TextBox 12">
            <a:extLst>
              <a:ext uri="{FF2B5EF4-FFF2-40B4-BE49-F238E27FC236}">
                <a16:creationId xmlns:a16="http://schemas.microsoft.com/office/drawing/2014/main" id="{6F02795C-FF73-B344-B835-D52DFDF51DDF}"/>
              </a:ext>
            </a:extLst>
          </p:cNvPr>
          <p:cNvSpPr txBox="1"/>
          <p:nvPr/>
        </p:nvSpPr>
        <p:spPr>
          <a:xfrm>
            <a:off x="6433608" y="3871029"/>
            <a:ext cx="2692400" cy="523220"/>
          </a:xfrm>
          <a:prstGeom prst="rect">
            <a:avLst/>
          </a:prstGeom>
          <a:noFill/>
        </p:spPr>
        <p:txBody>
          <a:bodyPr wrap="square" rtlCol="0">
            <a:spAutoFit/>
          </a:bodyPr>
          <a:lstStyle/>
          <a:p>
            <a:r>
              <a:rPr lang="en-US" sz="2800" b="1" dirty="0">
                <a:solidFill>
                  <a:schemeClr val="accent5">
                    <a:lumMod val="75000"/>
                  </a:schemeClr>
                </a:solidFill>
              </a:rPr>
              <a:t>Nitrogen</a:t>
            </a:r>
          </a:p>
        </p:txBody>
      </p:sp>
      <p:sp>
        <p:nvSpPr>
          <p:cNvPr id="14" name="TextBox 13">
            <a:extLst>
              <a:ext uri="{FF2B5EF4-FFF2-40B4-BE49-F238E27FC236}">
                <a16:creationId xmlns:a16="http://schemas.microsoft.com/office/drawing/2014/main" id="{8E877F89-EA43-834E-8B0D-722990C3AE57}"/>
              </a:ext>
            </a:extLst>
          </p:cNvPr>
          <p:cNvSpPr txBox="1"/>
          <p:nvPr/>
        </p:nvSpPr>
        <p:spPr>
          <a:xfrm>
            <a:off x="7977716" y="3347809"/>
            <a:ext cx="2692400" cy="523220"/>
          </a:xfrm>
          <a:prstGeom prst="rect">
            <a:avLst/>
          </a:prstGeom>
          <a:noFill/>
        </p:spPr>
        <p:txBody>
          <a:bodyPr wrap="square" rtlCol="0">
            <a:spAutoFit/>
          </a:bodyPr>
          <a:lstStyle/>
          <a:p>
            <a:r>
              <a:rPr lang="en-US" sz="2800" b="1" dirty="0">
                <a:solidFill>
                  <a:srgbClr val="C00000"/>
                </a:solidFill>
              </a:rPr>
              <a:t>Phosphorus</a:t>
            </a:r>
          </a:p>
        </p:txBody>
      </p:sp>
      <p:sp>
        <p:nvSpPr>
          <p:cNvPr id="15" name="TextBox 14">
            <a:extLst>
              <a:ext uri="{FF2B5EF4-FFF2-40B4-BE49-F238E27FC236}">
                <a16:creationId xmlns:a16="http://schemas.microsoft.com/office/drawing/2014/main" id="{9DA8C795-765D-ED4F-9F76-B65848AF7D90}"/>
              </a:ext>
            </a:extLst>
          </p:cNvPr>
          <p:cNvSpPr txBox="1"/>
          <p:nvPr/>
        </p:nvSpPr>
        <p:spPr>
          <a:xfrm>
            <a:off x="9126008" y="4179626"/>
            <a:ext cx="2692400" cy="523220"/>
          </a:xfrm>
          <a:prstGeom prst="rect">
            <a:avLst/>
          </a:prstGeom>
          <a:noFill/>
        </p:spPr>
        <p:txBody>
          <a:bodyPr wrap="square" rtlCol="0">
            <a:spAutoFit/>
          </a:bodyPr>
          <a:lstStyle/>
          <a:p>
            <a:r>
              <a:rPr lang="en-US" sz="2800" b="1" dirty="0"/>
              <a:t>Carbon</a:t>
            </a:r>
          </a:p>
        </p:txBody>
      </p:sp>
      <p:sp>
        <p:nvSpPr>
          <p:cNvPr id="16" name="TextBox 15">
            <a:extLst>
              <a:ext uri="{FF2B5EF4-FFF2-40B4-BE49-F238E27FC236}">
                <a16:creationId xmlns:a16="http://schemas.microsoft.com/office/drawing/2014/main" id="{296EAC48-8142-8D4B-B769-5F1887709C0D}"/>
              </a:ext>
            </a:extLst>
          </p:cNvPr>
          <p:cNvSpPr txBox="1"/>
          <p:nvPr/>
        </p:nvSpPr>
        <p:spPr>
          <a:xfrm>
            <a:off x="7610475" y="4680154"/>
            <a:ext cx="2692400" cy="523220"/>
          </a:xfrm>
          <a:prstGeom prst="rect">
            <a:avLst/>
          </a:prstGeom>
          <a:noFill/>
        </p:spPr>
        <p:txBody>
          <a:bodyPr wrap="square" rtlCol="0">
            <a:spAutoFit/>
          </a:bodyPr>
          <a:lstStyle/>
          <a:p>
            <a:r>
              <a:rPr lang="en-US" sz="2800" b="1" dirty="0">
                <a:solidFill>
                  <a:schemeClr val="accent4">
                    <a:lumMod val="50000"/>
                  </a:schemeClr>
                </a:solidFill>
              </a:rPr>
              <a:t>Metals</a:t>
            </a:r>
          </a:p>
        </p:txBody>
      </p:sp>
      <p:pic>
        <p:nvPicPr>
          <p:cNvPr id="5" name="Picture 4">
            <a:extLst>
              <a:ext uri="{FF2B5EF4-FFF2-40B4-BE49-F238E27FC236}">
                <a16:creationId xmlns:a16="http://schemas.microsoft.com/office/drawing/2014/main" id="{1C63974F-9A98-BA4A-BCA2-C8C86955C5F2}"/>
              </a:ext>
            </a:extLst>
          </p:cNvPr>
          <p:cNvPicPr>
            <a:picLocks noChangeAspect="1"/>
          </p:cNvPicPr>
          <p:nvPr/>
        </p:nvPicPr>
        <p:blipFill>
          <a:blip r:embed="rId3"/>
          <a:stretch>
            <a:fillRect/>
          </a:stretch>
        </p:blipFill>
        <p:spPr>
          <a:xfrm>
            <a:off x="893760" y="2692356"/>
            <a:ext cx="4217460" cy="2811640"/>
          </a:xfrm>
          <a:prstGeom prst="rect">
            <a:avLst/>
          </a:prstGeom>
        </p:spPr>
      </p:pic>
      <p:sp>
        <p:nvSpPr>
          <p:cNvPr id="8" name="TextBox 7">
            <a:extLst>
              <a:ext uri="{FF2B5EF4-FFF2-40B4-BE49-F238E27FC236}">
                <a16:creationId xmlns:a16="http://schemas.microsoft.com/office/drawing/2014/main" id="{6E8C8672-0CC9-1043-96F6-18CD4A28C2D4}"/>
              </a:ext>
            </a:extLst>
          </p:cNvPr>
          <p:cNvSpPr txBox="1"/>
          <p:nvPr/>
        </p:nvSpPr>
        <p:spPr>
          <a:xfrm>
            <a:off x="908047" y="5231838"/>
            <a:ext cx="2184400" cy="276999"/>
          </a:xfrm>
          <a:prstGeom prst="rect">
            <a:avLst/>
          </a:prstGeom>
          <a:noFill/>
        </p:spPr>
        <p:txBody>
          <a:bodyPr wrap="square" rtlCol="0">
            <a:spAutoFit/>
          </a:bodyPr>
          <a:lstStyle/>
          <a:p>
            <a:r>
              <a:rPr lang="en-US" sz="1200" dirty="0">
                <a:solidFill>
                  <a:schemeClr val="bg1"/>
                </a:solidFill>
              </a:rPr>
              <a:t>NOAA Photo Library</a:t>
            </a:r>
          </a:p>
        </p:txBody>
      </p:sp>
    </p:spTree>
    <p:extLst>
      <p:ext uri="{BB962C8B-B14F-4D97-AF65-F5344CB8AC3E}">
        <p14:creationId xmlns:p14="http://schemas.microsoft.com/office/powerpoint/2010/main" val="337678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759D-F4B0-3E44-803E-A8D6900FB4D3}"/>
              </a:ext>
            </a:extLst>
          </p:cNvPr>
          <p:cNvSpPr>
            <a:spLocks noGrp="1"/>
          </p:cNvSpPr>
          <p:nvPr>
            <p:ph type="title"/>
          </p:nvPr>
        </p:nvSpPr>
        <p:spPr>
          <a:xfrm>
            <a:off x="177799" y="128058"/>
            <a:ext cx="10981267" cy="1325563"/>
          </a:xfrm>
        </p:spPr>
        <p:txBody>
          <a:bodyPr>
            <a:normAutofit/>
          </a:bodyPr>
          <a:lstStyle/>
          <a:p>
            <a:r>
              <a:rPr lang="en-US" sz="4000" dirty="0"/>
              <a:t>Redfield Ratios –  Limiting Nutrient Factors for 					Marine Systems</a:t>
            </a:r>
          </a:p>
        </p:txBody>
      </p:sp>
      <p:sp>
        <p:nvSpPr>
          <p:cNvPr id="3" name="Content Placeholder 2">
            <a:extLst>
              <a:ext uri="{FF2B5EF4-FFF2-40B4-BE49-F238E27FC236}">
                <a16:creationId xmlns:a16="http://schemas.microsoft.com/office/drawing/2014/main" id="{68F985CC-A887-C742-A8A3-B11E07382932}"/>
              </a:ext>
            </a:extLst>
          </p:cNvPr>
          <p:cNvSpPr>
            <a:spLocks noGrp="1"/>
          </p:cNvSpPr>
          <p:nvPr>
            <p:ph idx="1"/>
          </p:nvPr>
        </p:nvSpPr>
        <p:spPr>
          <a:xfrm>
            <a:off x="397002" y="1791759"/>
            <a:ext cx="7668006" cy="2451058"/>
          </a:xfrm>
        </p:spPr>
        <p:txBody>
          <a:bodyPr>
            <a:normAutofit/>
          </a:bodyPr>
          <a:lstStyle/>
          <a:p>
            <a:pPr marL="0" indent="0">
              <a:buNone/>
            </a:pPr>
            <a:r>
              <a:rPr lang="en-US" dirty="0"/>
              <a:t>The ratio of inorganic nutrients in the both the ocean and inside phytoplankton biomass!</a:t>
            </a:r>
          </a:p>
          <a:p>
            <a:pPr marL="0" indent="0">
              <a:buNone/>
            </a:pPr>
            <a:endParaRPr lang="en-US" dirty="0"/>
          </a:p>
          <a:p>
            <a:pPr marL="0" indent="0">
              <a:buNone/>
            </a:pPr>
            <a:r>
              <a:rPr lang="en-US" dirty="0"/>
              <a:t>106 carbon : 16 nitrogen : 1 phosphorus</a:t>
            </a:r>
          </a:p>
          <a:p>
            <a:pPr marL="457200" lvl="1" indent="0">
              <a:buNone/>
            </a:pPr>
            <a:r>
              <a:rPr lang="en-US" sz="2800" dirty="0"/>
              <a:t>		(106 C: 16 N: 1 P)</a:t>
            </a:r>
            <a:endParaRPr lang="en-US" dirty="0"/>
          </a:p>
          <a:p>
            <a:pPr marL="0" indent="0">
              <a:buNone/>
            </a:pPr>
            <a:endParaRPr lang="en-US" dirty="0"/>
          </a:p>
        </p:txBody>
      </p:sp>
      <p:pic>
        <p:nvPicPr>
          <p:cNvPr id="4" name="Graphic 3">
            <a:extLst>
              <a:ext uri="{FF2B5EF4-FFF2-40B4-BE49-F238E27FC236}">
                <a16:creationId xmlns:a16="http://schemas.microsoft.com/office/drawing/2014/main" id="{F517C7ED-3809-6643-BDCA-87615C3B09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004709">
            <a:off x="8836396" y="733290"/>
            <a:ext cx="3123717" cy="1774271"/>
          </a:xfrm>
          <a:prstGeom prst="rect">
            <a:avLst/>
          </a:prstGeom>
        </p:spPr>
      </p:pic>
      <p:sp>
        <p:nvSpPr>
          <p:cNvPr id="5" name="TextBox 4">
            <a:extLst>
              <a:ext uri="{FF2B5EF4-FFF2-40B4-BE49-F238E27FC236}">
                <a16:creationId xmlns:a16="http://schemas.microsoft.com/office/drawing/2014/main" id="{A4CEBD01-43A1-4941-90D0-5719306FC3C9}"/>
              </a:ext>
            </a:extLst>
          </p:cNvPr>
          <p:cNvSpPr txBox="1"/>
          <p:nvPr/>
        </p:nvSpPr>
        <p:spPr>
          <a:xfrm>
            <a:off x="397002" y="4774074"/>
            <a:ext cx="11032998" cy="1661993"/>
          </a:xfrm>
          <a:prstGeom prst="rect">
            <a:avLst/>
          </a:prstGeom>
          <a:noFill/>
        </p:spPr>
        <p:txBody>
          <a:bodyPr wrap="square" rtlCol="0">
            <a:spAutoFit/>
          </a:bodyPr>
          <a:lstStyle/>
          <a:p>
            <a:r>
              <a:rPr lang="en-US" sz="2800" dirty="0"/>
              <a:t>While ratios measured by scientists may vary by conditions and locations, this is the general nutrient proportion found throughout the world’s marine systems. </a:t>
            </a:r>
          </a:p>
          <a:p>
            <a:endParaRPr lang="en-US" dirty="0"/>
          </a:p>
        </p:txBody>
      </p:sp>
      <p:sp>
        <p:nvSpPr>
          <p:cNvPr id="6" name="TextBox 5">
            <a:extLst>
              <a:ext uri="{FF2B5EF4-FFF2-40B4-BE49-F238E27FC236}">
                <a16:creationId xmlns:a16="http://schemas.microsoft.com/office/drawing/2014/main" id="{04008B95-9973-FE43-9407-961A08EB2FBA}"/>
              </a:ext>
            </a:extLst>
          </p:cNvPr>
          <p:cNvSpPr txBox="1"/>
          <p:nvPr/>
        </p:nvSpPr>
        <p:spPr>
          <a:xfrm>
            <a:off x="8686800" y="6442502"/>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spTree>
    <p:extLst>
      <p:ext uri="{BB962C8B-B14F-4D97-AF65-F5344CB8AC3E}">
        <p14:creationId xmlns:p14="http://schemas.microsoft.com/office/powerpoint/2010/main" val="85849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EC53-0C3D-2A43-8A1A-8AD96B52DDC3}"/>
              </a:ext>
            </a:extLst>
          </p:cNvPr>
          <p:cNvSpPr>
            <a:spLocks noGrp="1"/>
          </p:cNvSpPr>
          <p:nvPr>
            <p:ph type="title"/>
          </p:nvPr>
        </p:nvSpPr>
        <p:spPr>
          <a:xfrm>
            <a:off x="195496" y="107832"/>
            <a:ext cx="10515600" cy="1325563"/>
          </a:xfrm>
        </p:spPr>
        <p:txBody>
          <a:bodyPr/>
          <a:lstStyle/>
          <a:p>
            <a:r>
              <a:rPr lang="en-US" dirty="0"/>
              <a:t>Eutrophication</a:t>
            </a:r>
          </a:p>
        </p:txBody>
      </p:sp>
      <p:pic>
        <p:nvPicPr>
          <p:cNvPr id="6" name="Graphic 5">
            <a:extLst>
              <a:ext uri="{FF2B5EF4-FFF2-40B4-BE49-F238E27FC236}">
                <a16:creationId xmlns:a16="http://schemas.microsoft.com/office/drawing/2014/main" id="{48EB9B7A-F06F-B040-921D-817FC4E304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4153720" y="3719244"/>
            <a:ext cx="2338777" cy="1328425"/>
          </a:xfrm>
          <a:prstGeom prst="rect">
            <a:avLst/>
          </a:prstGeom>
        </p:spPr>
      </p:pic>
      <p:sp>
        <p:nvSpPr>
          <p:cNvPr id="8" name="Right Arrow 7">
            <a:extLst>
              <a:ext uri="{FF2B5EF4-FFF2-40B4-BE49-F238E27FC236}">
                <a16:creationId xmlns:a16="http://schemas.microsoft.com/office/drawing/2014/main" id="{96AFC75B-439B-E941-B5BD-5973B10177B2}"/>
              </a:ext>
            </a:extLst>
          </p:cNvPr>
          <p:cNvSpPr/>
          <p:nvPr/>
        </p:nvSpPr>
        <p:spPr>
          <a:xfrm>
            <a:off x="2818499" y="3519400"/>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21A9D15-A3D1-0B40-9B7C-61FE0DE57317}"/>
              </a:ext>
            </a:extLst>
          </p:cNvPr>
          <p:cNvGrpSpPr/>
          <p:nvPr/>
        </p:nvGrpSpPr>
        <p:grpSpPr>
          <a:xfrm>
            <a:off x="395973" y="3638993"/>
            <a:ext cx="2747766" cy="1426661"/>
            <a:chOff x="5968487" y="1255557"/>
            <a:chExt cx="2747766" cy="1426661"/>
          </a:xfrm>
        </p:grpSpPr>
        <p:sp>
          <p:nvSpPr>
            <p:cNvPr id="14" name="TextBox 13">
              <a:extLst>
                <a:ext uri="{FF2B5EF4-FFF2-40B4-BE49-F238E27FC236}">
                  <a16:creationId xmlns:a16="http://schemas.microsoft.com/office/drawing/2014/main" id="{D95C5842-5F07-1F49-82FA-280EF8D450C4}"/>
                </a:ext>
              </a:extLst>
            </p:cNvPr>
            <p:cNvSpPr txBox="1"/>
            <p:nvPr/>
          </p:nvSpPr>
          <p:spPr>
            <a:xfrm>
              <a:off x="6023853" y="1690688"/>
              <a:ext cx="2692400" cy="523220"/>
            </a:xfrm>
            <a:prstGeom prst="rect">
              <a:avLst/>
            </a:prstGeom>
            <a:noFill/>
          </p:spPr>
          <p:txBody>
            <a:bodyPr wrap="square" rtlCol="0">
              <a:spAutoFit/>
            </a:bodyPr>
            <a:lstStyle/>
            <a:p>
              <a:r>
                <a:rPr lang="en-US" sz="2800" b="1" dirty="0">
                  <a:solidFill>
                    <a:schemeClr val="accent5">
                      <a:lumMod val="75000"/>
                    </a:schemeClr>
                  </a:solidFill>
                </a:rPr>
                <a:t>Nitrogen</a:t>
              </a:r>
            </a:p>
          </p:txBody>
        </p:sp>
        <p:sp>
          <p:nvSpPr>
            <p:cNvPr id="15" name="TextBox 14">
              <a:extLst>
                <a:ext uri="{FF2B5EF4-FFF2-40B4-BE49-F238E27FC236}">
                  <a16:creationId xmlns:a16="http://schemas.microsoft.com/office/drawing/2014/main" id="{DED8AEC5-7C76-3E4D-AC54-97F7EB2E1D4B}"/>
                </a:ext>
              </a:extLst>
            </p:cNvPr>
            <p:cNvSpPr txBox="1"/>
            <p:nvPr/>
          </p:nvSpPr>
          <p:spPr>
            <a:xfrm>
              <a:off x="5968487" y="2158998"/>
              <a:ext cx="2692400" cy="523220"/>
            </a:xfrm>
            <a:prstGeom prst="rect">
              <a:avLst/>
            </a:prstGeom>
            <a:noFill/>
          </p:spPr>
          <p:txBody>
            <a:bodyPr wrap="square" rtlCol="0">
              <a:spAutoFit/>
            </a:bodyPr>
            <a:lstStyle/>
            <a:p>
              <a:r>
                <a:rPr lang="en-US" sz="2800" b="1" dirty="0">
                  <a:solidFill>
                    <a:srgbClr val="C00000"/>
                  </a:solidFill>
                </a:rPr>
                <a:t>Phosphorus</a:t>
              </a:r>
            </a:p>
          </p:txBody>
        </p:sp>
        <p:sp>
          <p:nvSpPr>
            <p:cNvPr id="16" name="TextBox 15">
              <a:extLst>
                <a:ext uri="{FF2B5EF4-FFF2-40B4-BE49-F238E27FC236}">
                  <a16:creationId xmlns:a16="http://schemas.microsoft.com/office/drawing/2014/main" id="{D0E941EB-111F-B946-9B3A-2F3BDC5982BC}"/>
                </a:ext>
              </a:extLst>
            </p:cNvPr>
            <p:cNvSpPr txBox="1"/>
            <p:nvPr/>
          </p:nvSpPr>
          <p:spPr>
            <a:xfrm>
              <a:off x="6023853" y="1255557"/>
              <a:ext cx="2692400" cy="523220"/>
            </a:xfrm>
            <a:prstGeom prst="rect">
              <a:avLst/>
            </a:prstGeom>
            <a:noFill/>
          </p:spPr>
          <p:txBody>
            <a:bodyPr wrap="square" rtlCol="0">
              <a:spAutoFit/>
            </a:bodyPr>
            <a:lstStyle/>
            <a:p>
              <a:r>
                <a:rPr lang="en-US" sz="2800" b="1" dirty="0"/>
                <a:t>Carbon</a:t>
              </a:r>
            </a:p>
          </p:txBody>
        </p:sp>
      </p:grpSp>
      <p:sp>
        <p:nvSpPr>
          <p:cNvPr id="18" name="TextBox 17">
            <a:extLst>
              <a:ext uri="{FF2B5EF4-FFF2-40B4-BE49-F238E27FC236}">
                <a16:creationId xmlns:a16="http://schemas.microsoft.com/office/drawing/2014/main" id="{612DA101-B9FE-2A44-89C6-4F5DB0865DE3}"/>
              </a:ext>
            </a:extLst>
          </p:cNvPr>
          <p:cNvSpPr txBox="1"/>
          <p:nvPr/>
        </p:nvSpPr>
        <p:spPr>
          <a:xfrm>
            <a:off x="451339" y="1091402"/>
            <a:ext cx="11751665" cy="1384995"/>
          </a:xfrm>
          <a:prstGeom prst="rect">
            <a:avLst/>
          </a:prstGeom>
          <a:noFill/>
        </p:spPr>
        <p:txBody>
          <a:bodyPr wrap="square" rtlCol="0">
            <a:spAutoFit/>
          </a:bodyPr>
          <a:lstStyle/>
          <a:p>
            <a:r>
              <a:rPr lang="en-US" sz="2800" dirty="0"/>
              <a:t>The increased supply of organic matter, which includes the increased phytoplankton that grow when extra nutrients are available.</a:t>
            </a:r>
          </a:p>
          <a:p>
            <a:endParaRPr lang="en-US" sz="2800" dirty="0"/>
          </a:p>
        </p:txBody>
      </p:sp>
      <p:sp>
        <p:nvSpPr>
          <p:cNvPr id="12" name="TextBox 11">
            <a:extLst>
              <a:ext uri="{FF2B5EF4-FFF2-40B4-BE49-F238E27FC236}">
                <a16:creationId xmlns:a16="http://schemas.microsoft.com/office/drawing/2014/main" id="{64B514C8-DD7C-044D-9D47-4A70ED556D8B}"/>
              </a:ext>
            </a:extLst>
          </p:cNvPr>
          <p:cNvSpPr txBox="1"/>
          <p:nvPr/>
        </p:nvSpPr>
        <p:spPr>
          <a:xfrm>
            <a:off x="2744232" y="6045356"/>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spTree>
    <p:extLst>
      <p:ext uri="{BB962C8B-B14F-4D97-AF65-F5344CB8AC3E}">
        <p14:creationId xmlns:p14="http://schemas.microsoft.com/office/powerpoint/2010/main" val="32052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EC53-0C3D-2A43-8A1A-8AD96B52DDC3}"/>
              </a:ext>
            </a:extLst>
          </p:cNvPr>
          <p:cNvSpPr>
            <a:spLocks noGrp="1"/>
          </p:cNvSpPr>
          <p:nvPr>
            <p:ph type="title"/>
          </p:nvPr>
        </p:nvSpPr>
        <p:spPr>
          <a:xfrm>
            <a:off x="195496" y="107832"/>
            <a:ext cx="10515600" cy="1325563"/>
          </a:xfrm>
        </p:spPr>
        <p:txBody>
          <a:bodyPr/>
          <a:lstStyle/>
          <a:p>
            <a:r>
              <a:rPr lang="en-US" dirty="0"/>
              <a:t>Eutrophication</a:t>
            </a:r>
          </a:p>
        </p:txBody>
      </p:sp>
      <p:pic>
        <p:nvPicPr>
          <p:cNvPr id="6" name="Graphic 5">
            <a:extLst>
              <a:ext uri="{FF2B5EF4-FFF2-40B4-BE49-F238E27FC236}">
                <a16:creationId xmlns:a16="http://schemas.microsoft.com/office/drawing/2014/main" id="{48EB9B7A-F06F-B040-921D-817FC4E304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4153720" y="3719244"/>
            <a:ext cx="2338777" cy="1328425"/>
          </a:xfrm>
          <a:prstGeom prst="rect">
            <a:avLst/>
          </a:prstGeom>
        </p:spPr>
      </p:pic>
      <p:sp>
        <p:nvSpPr>
          <p:cNvPr id="8" name="Right Arrow 7">
            <a:extLst>
              <a:ext uri="{FF2B5EF4-FFF2-40B4-BE49-F238E27FC236}">
                <a16:creationId xmlns:a16="http://schemas.microsoft.com/office/drawing/2014/main" id="{96AFC75B-439B-E941-B5BD-5973B10177B2}"/>
              </a:ext>
            </a:extLst>
          </p:cNvPr>
          <p:cNvSpPr/>
          <p:nvPr/>
        </p:nvSpPr>
        <p:spPr>
          <a:xfrm>
            <a:off x="2818499" y="3519400"/>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84B66EB6-1CBD-0B43-A7BE-1EAC2A5077D9}"/>
              </a:ext>
            </a:extLst>
          </p:cNvPr>
          <p:cNvGrpSpPr/>
          <p:nvPr/>
        </p:nvGrpSpPr>
        <p:grpSpPr>
          <a:xfrm>
            <a:off x="370190" y="3366685"/>
            <a:ext cx="2828915" cy="1657530"/>
            <a:chOff x="370190" y="3366685"/>
            <a:chExt cx="2828915" cy="1657530"/>
          </a:xfrm>
        </p:grpSpPr>
        <p:cxnSp>
          <p:nvCxnSpPr>
            <p:cNvPr id="11" name="Straight Arrow Connector 10">
              <a:extLst>
                <a:ext uri="{FF2B5EF4-FFF2-40B4-BE49-F238E27FC236}">
                  <a16:creationId xmlns:a16="http://schemas.microsoft.com/office/drawing/2014/main" id="{01C2D96A-210D-B748-9D82-C5740AC30A16}"/>
                </a:ext>
              </a:extLst>
            </p:cNvPr>
            <p:cNvCxnSpPr>
              <a:cxnSpLocks/>
            </p:cNvCxnSpPr>
            <p:nvPr/>
          </p:nvCxnSpPr>
          <p:spPr>
            <a:xfrm flipV="1">
              <a:off x="370190" y="3366685"/>
              <a:ext cx="0" cy="1591056"/>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21A9D15-A3D1-0B40-9B7C-61FE0DE57317}"/>
                </a:ext>
              </a:extLst>
            </p:cNvPr>
            <p:cNvGrpSpPr/>
            <p:nvPr/>
          </p:nvGrpSpPr>
          <p:grpSpPr>
            <a:xfrm>
              <a:off x="451339" y="3474443"/>
              <a:ext cx="2747766" cy="1549772"/>
              <a:chOff x="5968487" y="1255557"/>
              <a:chExt cx="2747766" cy="1549772"/>
            </a:xfrm>
          </p:grpSpPr>
          <p:sp>
            <p:nvSpPr>
              <p:cNvPr id="14" name="TextBox 13">
                <a:extLst>
                  <a:ext uri="{FF2B5EF4-FFF2-40B4-BE49-F238E27FC236}">
                    <a16:creationId xmlns:a16="http://schemas.microsoft.com/office/drawing/2014/main" id="{D95C5842-5F07-1F49-82FA-280EF8D450C4}"/>
                  </a:ext>
                </a:extLst>
              </p:cNvPr>
              <p:cNvSpPr txBox="1"/>
              <p:nvPr/>
            </p:nvSpPr>
            <p:spPr>
              <a:xfrm>
                <a:off x="6023853" y="1690688"/>
                <a:ext cx="2692400" cy="646331"/>
              </a:xfrm>
              <a:prstGeom prst="rect">
                <a:avLst/>
              </a:prstGeom>
              <a:noFill/>
            </p:spPr>
            <p:txBody>
              <a:bodyPr wrap="square" rtlCol="0">
                <a:spAutoFit/>
              </a:bodyPr>
              <a:lstStyle/>
              <a:p>
                <a:r>
                  <a:rPr lang="en-US" sz="3600" b="1" dirty="0">
                    <a:solidFill>
                      <a:schemeClr val="accent5">
                        <a:lumMod val="75000"/>
                      </a:schemeClr>
                    </a:solidFill>
                  </a:rPr>
                  <a:t>Nitrogen</a:t>
                </a:r>
              </a:p>
            </p:txBody>
          </p:sp>
          <p:sp>
            <p:nvSpPr>
              <p:cNvPr id="15" name="TextBox 14">
                <a:extLst>
                  <a:ext uri="{FF2B5EF4-FFF2-40B4-BE49-F238E27FC236}">
                    <a16:creationId xmlns:a16="http://schemas.microsoft.com/office/drawing/2014/main" id="{DED8AEC5-7C76-3E4D-AC54-97F7EB2E1D4B}"/>
                  </a:ext>
                </a:extLst>
              </p:cNvPr>
              <p:cNvSpPr txBox="1"/>
              <p:nvPr/>
            </p:nvSpPr>
            <p:spPr>
              <a:xfrm>
                <a:off x="5968487" y="2158998"/>
                <a:ext cx="2692400" cy="646331"/>
              </a:xfrm>
              <a:prstGeom prst="rect">
                <a:avLst/>
              </a:prstGeom>
              <a:noFill/>
            </p:spPr>
            <p:txBody>
              <a:bodyPr wrap="square" rtlCol="0">
                <a:spAutoFit/>
              </a:bodyPr>
              <a:lstStyle/>
              <a:p>
                <a:r>
                  <a:rPr lang="en-US" sz="3600" b="1" dirty="0">
                    <a:solidFill>
                      <a:srgbClr val="C00000"/>
                    </a:solidFill>
                  </a:rPr>
                  <a:t>Phosphorus</a:t>
                </a:r>
              </a:p>
            </p:txBody>
          </p:sp>
          <p:sp>
            <p:nvSpPr>
              <p:cNvPr id="16" name="TextBox 15">
                <a:extLst>
                  <a:ext uri="{FF2B5EF4-FFF2-40B4-BE49-F238E27FC236}">
                    <a16:creationId xmlns:a16="http://schemas.microsoft.com/office/drawing/2014/main" id="{D0E941EB-111F-B946-9B3A-2F3BDC5982BC}"/>
                  </a:ext>
                </a:extLst>
              </p:cNvPr>
              <p:cNvSpPr txBox="1"/>
              <p:nvPr/>
            </p:nvSpPr>
            <p:spPr>
              <a:xfrm>
                <a:off x="6023853" y="1255557"/>
                <a:ext cx="2692400" cy="646331"/>
              </a:xfrm>
              <a:prstGeom prst="rect">
                <a:avLst/>
              </a:prstGeom>
              <a:noFill/>
            </p:spPr>
            <p:txBody>
              <a:bodyPr wrap="square" rtlCol="0">
                <a:spAutoFit/>
              </a:bodyPr>
              <a:lstStyle/>
              <a:p>
                <a:r>
                  <a:rPr lang="en-US" sz="3600" b="1" dirty="0"/>
                  <a:t>Carbon</a:t>
                </a:r>
              </a:p>
            </p:txBody>
          </p:sp>
        </p:grpSp>
      </p:grpSp>
      <p:sp>
        <p:nvSpPr>
          <p:cNvPr id="18" name="TextBox 17">
            <a:extLst>
              <a:ext uri="{FF2B5EF4-FFF2-40B4-BE49-F238E27FC236}">
                <a16:creationId xmlns:a16="http://schemas.microsoft.com/office/drawing/2014/main" id="{612DA101-B9FE-2A44-89C6-4F5DB0865DE3}"/>
              </a:ext>
            </a:extLst>
          </p:cNvPr>
          <p:cNvSpPr txBox="1"/>
          <p:nvPr/>
        </p:nvSpPr>
        <p:spPr>
          <a:xfrm>
            <a:off x="451339" y="1091402"/>
            <a:ext cx="11751665" cy="1384995"/>
          </a:xfrm>
          <a:prstGeom prst="rect">
            <a:avLst/>
          </a:prstGeom>
          <a:noFill/>
        </p:spPr>
        <p:txBody>
          <a:bodyPr wrap="square" rtlCol="0">
            <a:spAutoFit/>
          </a:bodyPr>
          <a:lstStyle/>
          <a:p>
            <a:r>
              <a:rPr lang="en-US" sz="2800" dirty="0"/>
              <a:t>The increased supply of organic matter, which includes the increased phytoplankton that grow when extra nutrients are available.</a:t>
            </a:r>
          </a:p>
          <a:p>
            <a:endParaRPr lang="en-US" sz="2800" dirty="0"/>
          </a:p>
        </p:txBody>
      </p:sp>
      <p:sp>
        <p:nvSpPr>
          <p:cNvPr id="12" name="TextBox 11">
            <a:extLst>
              <a:ext uri="{FF2B5EF4-FFF2-40B4-BE49-F238E27FC236}">
                <a16:creationId xmlns:a16="http://schemas.microsoft.com/office/drawing/2014/main" id="{64B514C8-DD7C-044D-9D47-4A70ED556D8B}"/>
              </a:ext>
            </a:extLst>
          </p:cNvPr>
          <p:cNvSpPr txBox="1"/>
          <p:nvPr/>
        </p:nvSpPr>
        <p:spPr>
          <a:xfrm>
            <a:off x="2744232" y="6045356"/>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spTree>
    <p:extLst>
      <p:ext uri="{BB962C8B-B14F-4D97-AF65-F5344CB8AC3E}">
        <p14:creationId xmlns:p14="http://schemas.microsoft.com/office/powerpoint/2010/main" val="2799792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EC53-0C3D-2A43-8A1A-8AD96B52DDC3}"/>
              </a:ext>
            </a:extLst>
          </p:cNvPr>
          <p:cNvSpPr>
            <a:spLocks noGrp="1"/>
          </p:cNvSpPr>
          <p:nvPr>
            <p:ph type="title"/>
          </p:nvPr>
        </p:nvSpPr>
        <p:spPr>
          <a:xfrm>
            <a:off x="195496" y="107832"/>
            <a:ext cx="10515600" cy="1325563"/>
          </a:xfrm>
        </p:spPr>
        <p:txBody>
          <a:bodyPr/>
          <a:lstStyle/>
          <a:p>
            <a:r>
              <a:rPr lang="en-US" dirty="0"/>
              <a:t>Eutrophication</a:t>
            </a:r>
          </a:p>
        </p:txBody>
      </p:sp>
      <p:sp>
        <p:nvSpPr>
          <p:cNvPr id="8" name="Right Arrow 7">
            <a:extLst>
              <a:ext uri="{FF2B5EF4-FFF2-40B4-BE49-F238E27FC236}">
                <a16:creationId xmlns:a16="http://schemas.microsoft.com/office/drawing/2014/main" id="{96AFC75B-439B-E941-B5BD-5973B10177B2}"/>
              </a:ext>
            </a:extLst>
          </p:cNvPr>
          <p:cNvSpPr/>
          <p:nvPr/>
        </p:nvSpPr>
        <p:spPr>
          <a:xfrm>
            <a:off x="2818499" y="3519400"/>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12DA101-B9FE-2A44-89C6-4F5DB0865DE3}"/>
              </a:ext>
            </a:extLst>
          </p:cNvPr>
          <p:cNvSpPr txBox="1"/>
          <p:nvPr/>
        </p:nvSpPr>
        <p:spPr>
          <a:xfrm>
            <a:off x="451339" y="1091402"/>
            <a:ext cx="11751665" cy="1384995"/>
          </a:xfrm>
          <a:prstGeom prst="rect">
            <a:avLst/>
          </a:prstGeom>
          <a:noFill/>
        </p:spPr>
        <p:txBody>
          <a:bodyPr wrap="square" rtlCol="0">
            <a:spAutoFit/>
          </a:bodyPr>
          <a:lstStyle/>
          <a:p>
            <a:r>
              <a:rPr lang="en-US" sz="2800" dirty="0"/>
              <a:t>The increased supply of organic matter, which includes the increased phytoplankton that grow when extra nutrients are available.</a:t>
            </a:r>
          </a:p>
          <a:p>
            <a:endParaRPr lang="en-US" sz="2800" dirty="0"/>
          </a:p>
        </p:txBody>
      </p:sp>
      <p:sp>
        <p:nvSpPr>
          <p:cNvPr id="12" name="TextBox 11">
            <a:extLst>
              <a:ext uri="{FF2B5EF4-FFF2-40B4-BE49-F238E27FC236}">
                <a16:creationId xmlns:a16="http://schemas.microsoft.com/office/drawing/2014/main" id="{64B514C8-DD7C-044D-9D47-4A70ED556D8B}"/>
              </a:ext>
            </a:extLst>
          </p:cNvPr>
          <p:cNvSpPr txBox="1"/>
          <p:nvPr/>
        </p:nvSpPr>
        <p:spPr>
          <a:xfrm>
            <a:off x="3538632" y="6442502"/>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pic>
        <p:nvPicPr>
          <p:cNvPr id="17" name="Graphic 16">
            <a:extLst>
              <a:ext uri="{FF2B5EF4-FFF2-40B4-BE49-F238E27FC236}">
                <a16:creationId xmlns:a16="http://schemas.microsoft.com/office/drawing/2014/main" id="{D5B9B531-3D35-C24C-8F8D-4979CCD627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206441" y="4074378"/>
            <a:ext cx="2120730" cy="1204574"/>
          </a:xfrm>
          <a:prstGeom prst="rect">
            <a:avLst/>
          </a:prstGeom>
        </p:spPr>
      </p:pic>
      <p:pic>
        <p:nvPicPr>
          <p:cNvPr id="19" name="Graphic 18">
            <a:extLst>
              <a:ext uri="{FF2B5EF4-FFF2-40B4-BE49-F238E27FC236}">
                <a16:creationId xmlns:a16="http://schemas.microsoft.com/office/drawing/2014/main" id="{D25DA42A-F2F0-7D4B-AD55-3A9E7CBA08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4268637" y="5202334"/>
            <a:ext cx="2026600" cy="1151109"/>
          </a:xfrm>
          <a:prstGeom prst="rect">
            <a:avLst/>
          </a:prstGeom>
        </p:spPr>
      </p:pic>
      <p:pic>
        <p:nvPicPr>
          <p:cNvPr id="20" name="Graphic 19">
            <a:extLst>
              <a:ext uri="{FF2B5EF4-FFF2-40B4-BE49-F238E27FC236}">
                <a16:creationId xmlns:a16="http://schemas.microsoft.com/office/drawing/2014/main" id="{4BF486DE-8991-7C4C-82F6-E8D85629C5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H="1">
            <a:off x="4869417" y="2511031"/>
            <a:ext cx="1873705" cy="1064264"/>
          </a:xfrm>
          <a:prstGeom prst="rect">
            <a:avLst/>
          </a:prstGeom>
        </p:spPr>
      </p:pic>
      <p:pic>
        <p:nvPicPr>
          <p:cNvPr id="21" name="Graphic 20">
            <a:extLst>
              <a:ext uri="{FF2B5EF4-FFF2-40B4-BE49-F238E27FC236}">
                <a16:creationId xmlns:a16="http://schemas.microsoft.com/office/drawing/2014/main" id="{C20AFCE4-EB93-E546-BE6E-818317C1A0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V="1">
            <a:off x="3812952" y="2496861"/>
            <a:ext cx="1873705" cy="1064264"/>
          </a:xfrm>
          <a:prstGeom prst="rect">
            <a:avLst/>
          </a:prstGeom>
        </p:spPr>
      </p:pic>
      <p:grpSp>
        <p:nvGrpSpPr>
          <p:cNvPr id="23" name="Group 22">
            <a:extLst>
              <a:ext uri="{FF2B5EF4-FFF2-40B4-BE49-F238E27FC236}">
                <a16:creationId xmlns:a16="http://schemas.microsoft.com/office/drawing/2014/main" id="{35F533B0-1730-1040-9D40-243EEAC82548}"/>
              </a:ext>
            </a:extLst>
          </p:cNvPr>
          <p:cNvGrpSpPr/>
          <p:nvPr/>
        </p:nvGrpSpPr>
        <p:grpSpPr>
          <a:xfrm>
            <a:off x="370190" y="3366685"/>
            <a:ext cx="2828915" cy="1657530"/>
            <a:chOff x="370190" y="3366685"/>
            <a:chExt cx="2828915" cy="1657530"/>
          </a:xfrm>
        </p:grpSpPr>
        <p:cxnSp>
          <p:nvCxnSpPr>
            <p:cNvPr id="24" name="Straight Arrow Connector 23">
              <a:extLst>
                <a:ext uri="{FF2B5EF4-FFF2-40B4-BE49-F238E27FC236}">
                  <a16:creationId xmlns:a16="http://schemas.microsoft.com/office/drawing/2014/main" id="{B02CF0CF-A82E-B243-9659-74CD6AF888AE}"/>
                </a:ext>
              </a:extLst>
            </p:cNvPr>
            <p:cNvCxnSpPr>
              <a:cxnSpLocks/>
            </p:cNvCxnSpPr>
            <p:nvPr/>
          </p:nvCxnSpPr>
          <p:spPr>
            <a:xfrm flipV="1">
              <a:off x="370190" y="3366685"/>
              <a:ext cx="0" cy="1591056"/>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332E866-FFC5-4A4A-AEDA-DE0C2E2B52EE}"/>
                </a:ext>
              </a:extLst>
            </p:cNvPr>
            <p:cNvGrpSpPr/>
            <p:nvPr/>
          </p:nvGrpSpPr>
          <p:grpSpPr>
            <a:xfrm>
              <a:off x="451339" y="3474443"/>
              <a:ext cx="2747766" cy="1549772"/>
              <a:chOff x="5968487" y="1255557"/>
              <a:chExt cx="2747766" cy="1549772"/>
            </a:xfrm>
          </p:grpSpPr>
          <p:sp>
            <p:nvSpPr>
              <p:cNvPr id="26" name="TextBox 25">
                <a:extLst>
                  <a:ext uri="{FF2B5EF4-FFF2-40B4-BE49-F238E27FC236}">
                    <a16:creationId xmlns:a16="http://schemas.microsoft.com/office/drawing/2014/main" id="{95D140D8-ADFC-6D42-8071-A405857D274E}"/>
                  </a:ext>
                </a:extLst>
              </p:cNvPr>
              <p:cNvSpPr txBox="1"/>
              <p:nvPr/>
            </p:nvSpPr>
            <p:spPr>
              <a:xfrm>
                <a:off x="6023853" y="1690688"/>
                <a:ext cx="2692400" cy="646331"/>
              </a:xfrm>
              <a:prstGeom prst="rect">
                <a:avLst/>
              </a:prstGeom>
              <a:noFill/>
            </p:spPr>
            <p:txBody>
              <a:bodyPr wrap="square" rtlCol="0">
                <a:spAutoFit/>
              </a:bodyPr>
              <a:lstStyle/>
              <a:p>
                <a:r>
                  <a:rPr lang="en-US" sz="3600" b="1" dirty="0">
                    <a:solidFill>
                      <a:schemeClr val="accent5">
                        <a:lumMod val="75000"/>
                      </a:schemeClr>
                    </a:solidFill>
                  </a:rPr>
                  <a:t>Nitrogen</a:t>
                </a:r>
              </a:p>
            </p:txBody>
          </p:sp>
          <p:sp>
            <p:nvSpPr>
              <p:cNvPr id="27" name="TextBox 26">
                <a:extLst>
                  <a:ext uri="{FF2B5EF4-FFF2-40B4-BE49-F238E27FC236}">
                    <a16:creationId xmlns:a16="http://schemas.microsoft.com/office/drawing/2014/main" id="{3DB76F07-7328-C240-913E-19B789C9358E}"/>
                  </a:ext>
                </a:extLst>
              </p:cNvPr>
              <p:cNvSpPr txBox="1"/>
              <p:nvPr/>
            </p:nvSpPr>
            <p:spPr>
              <a:xfrm>
                <a:off x="5968487" y="2158998"/>
                <a:ext cx="2692400" cy="646331"/>
              </a:xfrm>
              <a:prstGeom prst="rect">
                <a:avLst/>
              </a:prstGeom>
              <a:noFill/>
            </p:spPr>
            <p:txBody>
              <a:bodyPr wrap="square" rtlCol="0">
                <a:spAutoFit/>
              </a:bodyPr>
              <a:lstStyle/>
              <a:p>
                <a:r>
                  <a:rPr lang="en-US" sz="3600" b="1" dirty="0">
                    <a:solidFill>
                      <a:srgbClr val="C00000"/>
                    </a:solidFill>
                  </a:rPr>
                  <a:t>Phosphorus</a:t>
                </a:r>
              </a:p>
            </p:txBody>
          </p:sp>
          <p:sp>
            <p:nvSpPr>
              <p:cNvPr id="28" name="TextBox 27">
                <a:extLst>
                  <a:ext uri="{FF2B5EF4-FFF2-40B4-BE49-F238E27FC236}">
                    <a16:creationId xmlns:a16="http://schemas.microsoft.com/office/drawing/2014/main" id="{2AA8D10C-8624-CB45-8ED3-73E38D6DD944}"/>
                  </a:ext>
                </a:extLst>
              </p:cNvPr>
              <p:cNvSpPr txBox="1"/>
              <p:nvPr/>
            </p:nvSpPr>
            <p:spPr>
              <a:xfrm>
                <a:off x="6023853" y="1255557"/>
                <a:ext cx="2692400" cy="646331"/>
              </a:xfrm>
              <a:prstGeom prst="rect">
                <a:avLst/>
              </a:prstGeom>
              <a:noFill/>
            </p:spPr>
            <p:txBody>
              <a:bodyPr wrap="square" rtlCol="0">
                <a:spAutoFit/>
              </a:bodyPr>
              <a:lstStyle/>
              <a:p>
                <a:r>
                  <a:rPr lang="en-US" sz="3600" b="1" dirty="0"/>
                  <a:t>Carbon</a:t>
                </a:r>
              </a:p>
            </p:txBody>
          </p:sp>
        </p:grpSp>
      </p:grpSp>
    </p:spTree>
    <p:extLst>
      <p:ext uri="{BB962C8B-B14F-4D97-AF65-F5344CB8AC3E}">
        <p14:creationId xmlns:p14="http://schemas.microsoft.com/office/powerpoint/2010/main" val="350193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EC53-0C3D-2A43-8A1A-8AD96B52DDC3}"/>
              </a:ext>
            </a:extLst>
          </p:cNvPr>
          <p:cNvSpPr>
            <a:spLocks noGrp="1"/>
          </p:cNvSpPr>
          <p:nvPr>
            <p:ph type="title"/>
          </p:nvPr>
        </p:nvSpPr>
        <p:spPr>
          <a:xfrm>
            <a:off x="195496" y="107832"/>
            <a:ext cx="10515600" cy="1325563"/>
          </a:xfrm>
        </p:spPr>
        <p:txBody>
          <a:bodyPr/>
          <a:lstStyle/>
          <a:p>
            <a:r>
              <a:rPr lang="en-US" dirty="0"/>
              <a:t>Eutrophication</a:t>
            </a:r>
          </a:p>
        </p:txBody>
      </p:sp>
      <p:sp>
        <p:nvSpPr>
          <p:cNvPr id="8" name="Right Arrow 7">
            <a:extLst>
              <a:ext uri="{FF2B5EF4-FFF2-40B4-BE49-F238E27FC236}">
                <a16:creationId xmlns:a16="http://schemas.microsoft.com/office/drawing/2014/main" id="{96AFC75B-439B-E941-B5BD-5973B10177B2}"/>
              </a:ext>
            </a:extLst>
          </p:cNvPr>
          <p:cNvSpPr/>
          <p:nvPr/>
        </p:nvSpPr>
        <p:spPr>
          <a:xfrm>
            <a:off x="2818499" y="3519400"/>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12DA101-B9FE-2A44-89C6-4F5DB0865DE3}"/>
              </a:ext>
            </a:extLst>
          </p:cNvPr>
          <p:cNvSpPr txBox="1"/>
          <p:nvPr/>
        </p:nvSpPr>
        <p:spPr>
          <a:xfrm>
            <a:off x="451339" y="1091402"/>
            <a:ext cx="11751665" cy="1384995"/>
          </a:xfrm>
          <a:prstGeom prst="rect">
            <a:avLst/>
          </a:prstGeom>
          <a:noFill/>
        </p:spPr>
        <p:txBody>
          <a:bodyPr wrap="square" rtlCol="0">
            <a:spAutoFit/>
          </a:bodyPr>
          <a:lstStyle/>
          <a:p>
            <a:r>
              <a:rPr lang="en-US" sz="2800" dirty="0"/>
              <a:t>The increased supply of organic matter, which includes the increased phytoplankton that grow when extra nutrients are available.</a:t>
            </a:r>
          </a:p>
          <a:p>
            <a:endParaRPr lang="en-US" sz="2800" dirty="0"/>
          </a:p>
        </p:txBody>
      </p:sp>
      <p:sp>
        <p:nvSpPr>
          <p:cNvPr id="12" name="TextBox 11">
            <a:extLst>
              <a:ext uri="{FF2B5EF4-FFF2-40B4-BE49-F238E27FC236}">
                <a16:creationId xmlns:a16="http://schemas.microsoft.com/office/drawing/2014/main" id="{64B514C8-DD7C-044D-9D47-4A70ED556D8B}"/>
              </a:ext>
            </a:extLst>
          </p:cNvPr>
          <p:cNvSpPr txBox="1"/>
          <p:nvPr/>
        </p:nvSpPr>
        <p:spPr>
          <a:xfrm>
            <a:off x="3538632" y="6442502"/>
            <a:ext cx="3829328" cy="415498"/>
          </a:xfrm>
          <a:prstGeom prst="rect">
            <a:avLst/>
          </a:prstGeom>
          <a:noFill/>
        </p:spPr>
        <p:txBody>
          <a:bodyPr wrap="square" rtlCol="0">
            <a:spAutoFit/>
          </a:bodyPr>
          <a:lstStyle/>
          <a:p>
            <a:r>
              <a:rPr lang="en-US" sz="1050" dirty="0"/>
              <a:t>Symbols courtesy of the Integration and Application Network, University of Maryland Center for Environmental Science </a:t>
            </a:r>
          </a:p>
        </p:txBody>
      </p:sp>
      <p:pic>
        <p:nvPicPr>
          <p:cNvPr id="17" name="Graphic 16">
            <a:extLst>
              <a:ext uri="{FF2B5EF4-FFF2-40B4-BE49-F238E27FC236}">
                <a16:creationId xmlns:a16="http://schemas.microsoft.com/office/drawing/2014/main" id="{D5B9B531-3D35-C24C-8F8D-4979CCD627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4206441" y="4074378"/>
            <a:ext cx="2120730" cy="1204574"/>
          </a:xfrm>
          <a:prstGeom prst="rect">
            <a:avLst/>
          </a:prstGeom>
        </p:spPr>
      </p:pic>
      <p:pic>
        <p:nvPicPr>
          <p:cNvPr id="19" name="Graphic 18">
            <a:extLst>
              <a:ext uri="{FF2B5EF4-FFF2-40B4-BE49-F238E27FC236}">
                <a16:creationId xmlns:a16="http://schemas.microsoft.com/office/drawing/2014/main" id="{D25DA42A-F2F0-7D4B-AD55-3A9E7CBA08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4268637" y="5202334"/>
            <a:ext cx="2026600" cy="1151109"/>
          </a:xfrm>
          <a:prstGeom prst="rect">
            <a:avLst/>
          </a:prstGeom>
        </p:spPr>
      </p:pic>
      <p:pic>
        <p:nvPicPr>
          <p:cNvPr id="20" name="Graphic 19">
            <a:extLst>
              <a:ext uri="{FF2B5EF4-FFF2-40B4-BE49-F238E27FC236}">
                <a16:creationId xmlns:a16="http://schemas.microsoft.com/office/drawing/2014/main" id="{4BF486DE-8991-7C4C-82F6-E8D85629C5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H="1">
            <a:off x="4869417" y="2511031"/>
            <a:ext cx="1873705" cy="1064264"/>
          </a:xfrm>
          <a:prstGeom prst="rect">
            <a:avLst/>
          </a:prstGeom>
        </p:spPr>
      </p:pic>
      <p:pic>
        <p:nvPicPr>
          <p:cNvPr id="21" name="Graphic 20">
            <a:extLst>
              <a:ext uri="{FF2B5EF4-FFF2-40B4-BE49-F238E27FC236}">
                <a16:creationId xmlns:a16="http://schemas.microsoft.com/office/drawing/2014/main" id="{C20AFCE4-EB93-E546-BE6E-818317C1A0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flipV="1">
            <a:off x="3812952" y="2496861"/>
            <a:ext cx="1873705" cy="1064264"/>
          </a:xfrm>
          <a:prstGeom prst="rect">
            <a:avLst/>
          </a:prstGeom>
        </p:spPr>
      </p:pic>
      <p:grpSp>
        <p:nvGrpSpPr>
          <p:cNvPr id="23" name="Group 22">
            <a:extLst>
              <a:ext uri="{FF2B5EF4-FFF2-40B4-BE49-F238E27FC236}">
                <a16:creationId xmlns:a16="http://schemas.microsoft.com/office/drawing/2014/main" id="{35F533B0-1730-1040-9D40-243EEAC82548}"/>
              </a:ext>
            </a:extLst>
          </p:cNvPr>
          <p:cNvGrpSpPr/>
          <p:nvPr/>
        </p:nvGrpSpPr>
        <p:grpSpPr>
          <a:xfrm>
            <a:off x="370190" y="3366685"/>
            <a:ext cx="2828915" cy="1657530"/>
            <a:chOff x="370190" y="3366685"/>
            <a:chExt cx="2828915" cy="1657530"/>
          </a:xfrm>
        </p:grpSpPr>
        <p:cxnSp>
          <p:nvCxnSpPr>
            <p:cNvPr id="24" name="Straight Arrow Connector 23">
              <a:extLst>
                <a:ext uri="{FF2B5EF4-FFF2-40B4-BE49-F238E27FC236}">
                  <a16:creationId xmlns:a16="http://schemas.microsoft.com/office/drawing/2014/main" id="{B02CF0CF-A82E-B243-9659-74CD6AF888AE}"/>
                </a:ext>
              </a:extLst>
            </p:cNvPr>
            <p:cNvCxnSpPr>
              <a:cxnSpLocks/>
            </p:cNvCxnSpPr>
            <p:nvPr/>
          </p:nvCxnSpPr>
          <p:spPr>
            <a:xfrm flipV="1">
              <a:off x="370190" y="3366685"/>
              <a:ext cx="0" cy="1591056"/>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332E866-FFC5-4A4A-AEDA-DE0C2E2B52EE}"/>
                </a:ext>
              </a:extLst>
            </p:cNvPr>
            <p:cNvGrpSpPr/>
            <p:nvPr/>
          </p:nvGrpSpPr>
          <p:grpSpPr>
            <a:xfrm>
              <a:off x="451339" y="3474443"/>
              <a:ext cx="2747766" cy="1549772"/>
              <a:chOff x="5968487" y="1255557"/>
              <a:chExt cx="2747766" cy="1549772"/>
            </a:xfrm>
          </p:grpSpPr>
          <p:sp>
            <p:nvSpPr>
              <p:cNvPr id="26" name="TextBox 25">
                <a:extLst>
                  <a:ext uri="{FF2B5EF4-FFF2-40B4-BE49-F238E27FC236}">
                    <a16:creationId xmlns:a16="http://schemas.microsoft.com/office/drawing/2014/main" id="{95D140D8-ADFC-6D42-8071-A405857D274E}"/>
                  </a:ext>
                </a:extLst>
              </p:cNvPr>
              <p:cNvSpPr txBox="1"/>
              <p:nvPr/>
            </p:nvSpPr>
            <p:spPr>
              <a:xfrm>
                <a:off x="6023853" y="1690688"/>
                <a:ext cx="2692400" cy="646331"/>
              </a:xfrm>
              <a:prstGeom prst="rect">
                <a:avLst/>
              </a:prstGeom>
              <a:noFill/>
            </p:spPr>
            <p:txBody>
              <a:bodyPr wrap="square" rtlCol="0">
                <a:spAutoFit/>
              </a:bodyPr>
              <a:lstStyle/>
              <a:p>
                <a:r>
                  <a:rPr lang="en-US" sz="3600" b="1" dirty="0">
                    <a:solidFill>
                      <a:schemeClr val="accent5">
                        <a:lumMod val="75000"/>
                      </a:schemeClr>
                    </a:solidFill>
                  </a:rPr>
                  <a:t>Nitrogen</a:t>
                </a:r>
              </a:p>
            </p:txBody>
          </p:sp>
          <p:sp>
            <p:nvSpPr>
              <p:cNvPr id="27" name="TextBox 26">
                <a:extLst>
                  <a:ext uri="{FF2B5EF4-FFF2-40B4-BE49-F238E27FC236}">
                    <a16:creationId xmlns:a16="http://schemas.microsoft.com/office/drawing/2014/main" id="{3DB76F07-7328-C240-913E-19B789C9358E}"/>
                  </a:ext>
                </a:extLst>
              </p:cNvPr>
              <p:cNvSpPr txBox="1"/>
              <p:nvPr/>
            </p:nvSpPr>
            <p:spPr>
              <a:xfrm>
                <a:off x="5968487" y="2158998"/>
                <a:ext cx="2692400" cy="646331"/>
              </a:xfrm>
              <a:prstGeom prst="rect">
                <a:avLst/>
              </a:prstGeom>
              <a:noFill/>
            </p:spPr>
            <p:txBody>
              <a:bodyPr wrap="square" rtlCol="0">
                <a:spAutoFit/>
              </a:bodyPr>
              <a:lstStyle/>
              <a:p>
                <a:r>
                  <a:rPr lang="en-US" sz="3600" b="1" dirty="0">
                    <a:solidFill>
                      <a:srgbClr val="C00000"/>
                    </a:solidFill>
                  </a:rPr>
                  <a:t>Phosphorus</a:t>
                </a:r>
              </a:p>
            </p:txBody>
          </p:sp>
          <p:sp>
            <p:nvSpPr>
              <p:cNvPr id="28" name="TextBox 27">
                <a:extLst>
                  <a:ext uri="{FF2B5EF4-FFF2-40B4-BE49-F238E27FC236}">
                    <a16:creationId xmlns:a16="http://schemas.microsoft.com/office/drawing/2014/main" id="{2AA8D10C-8624-CB45-8ED3-73E38D6DD944}"/>
                  </a:ext>
                </a:extLst>
              </p:cNvPr>
              <p:cNvSpPr txBox="1"/>
              <p:nvPr/>
            </p:nvSpPr>
            <p:spPr>
              <a:xfrm>
                <a:off x="6023853" y="1255557"/>
                <a:ext cx="2692400" cy="646331"/>
              </a:xfrm>
              <a:prstGeom prst="rect">
                <a:avLst/>
              </a:prstGeom>
              <a:noFill/>
            </p:spPr>
            <p:txBody>
              <a:bodyPr wrap="square" rtlCol="0">
                <a:spAutoFit/>
              </a:bodyPr>
              <a:lstStyle/>
              <a:p>
                <a:r>
                  <a:rPr lang="en-US" sz="3600" b="1" dirty="0"/>
                  <a:t>Carbon</a:t>
                </a:r>
              </a:p>
            </p:txBody>
          </p:sp>
        </p:grpSp>
      </p:grpSp>
      <p:pic>
        <p:nvPicPr>
          <p:cNvPr id="16" name="Content Placeholder 8">
            <a:extLst>
              <a:ext uri="{FF2B5EF4-FFF2-40B4-BE49-F238E27FC236}">
                <a16:creationId xmlns:a16="http://schemas.microsoft.com/office/drawing/2014/main" id="{56519C21-E605-364E-800D-EC5E9451F300}"/>
              </a:ext>
            </a:extLst>
          </p:cNvPr>
          <p:cNvPicPr>
            <a:picLocks noGrp="1" noChangeAspect="1"/>
          </p:cNvPicPr>
          <p:nvPr>
            <p:ph idx="1"/>
          </p:nvPr>
        </p:nvPicPr>
        <p:blipFill>
          <a:blip r:embed="rId5"/>
          <a:stretch>
            <a:fillRect/>
          </a:stretch>
        </p:blipFill>
        <p:spPr>
          <a:xfrm>
            <a:off x="7891276" y="2853936"/>
            <a:ext cx="3685117" cy="2872359"/>
          </a:xfrm>
        </p:spPr>
      </p:pic>
      <p:sp>
        <p:nvSpPr>
          <p:cNvPr id="22" name="TextBox 21">
            <a:extLst>
              <a:ext uri="{FF2B5EF4-FFF2-40B4-BE49-F238E27FC236}">
                <a16:creationId xmlns:a16="http://schemas.microsoft.com/office/drawing/2014/main" id="{35198E34-759C-4143-92D8-119C1E266F61}"/>
              </a:ext>
            </a:extLst>
          </p:cNvPr>
          <p:cNvSpPr txBox="1"/>
          <p:nvPr/>
        </p:nvSpPr>
        <p:spPr>
          <a:xfrm>
            <a:off x="7628259" y="5787963"/>
            <a:ext cx="4100419" cy="276999"/>
          </a:xfrm>
          <a:prstGeom prst="rect">
            <a:avLst/>
          </a:prstGeom>
          <a:noFill/>
        </p:spPr>
        <p:txBody>
          <a:bodyPr wrap="square" rtlCol="0">
            <a:spAutoFit/>
          </a:bodyPr>
          <a:lstStyle/>
          <a:p>
            <a:r>
              <a:rPr lang="en-US" sz="1200" dirty="0"/>
              <a:t> NASA/GSFC/Jeff Schmaltz/MODIS Land Rapid Response Team</a:t>
            </a:r>
            <a:endParaRPr lang="en-US" sz="800" dirty="0"/>
          </a:p>
        </p:txBody>
      </p:sp>
      <p:sp>
        <p:nvSpPr>
          <p:cNvPr id="29" name="Right Arrow 28">
            <a:extLst>
              <a:ext uri="{FF2B5EF4-FFF2-40B4-BE49-F238E27FC236}">
                <a16:creationId xmlns:a16="http://schemas.microsoft.com/office/drawing/2014/main" id="{49655DDF-4845-DD4B-9C15-FFD4547C90C8}"/>
              </a:ext>
            </a:extLst>
          </p:cNvPr>
          <p:cNvSpPr/>
          <p:nvPr/>
        </p:nvSpPr>
        <p:spPr>
          <a:xfrm>
            <a:off x="6512279" y="3527492"/>
            <a:ext cx="1225296" cy="1700784"/>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178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712</TotalTime>
  <Words>2335</Words>
  <Application>Microsoft Macintosh PowerPoint</Application>
  <PresentationFormat>Widescreen</PresentationFormat>
  <Paragraphs>183</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Symbol</vt:lpstr>
      <vt:lpstr>Times New Roman</vt:lpstr>
      <vt:lpstr>Office Theme</vt:lpstr>
      <vt:lpstr>PowerPoint Presentation</vt:lpstr>
      <vt:lpstr>PowerPoint Presentation</vt:lpstr>
      <vt:lpstr>Liebig’s Law of the Minimum</vt:lpstr>
      <vt:lpstr>Liebig’s Law of the Minimum</vt:lpstr>
      <vt:lpstr>Redfield Ratios –  Limiting Nutrient Factors for      Marine Systems</vt:lpstr>
      <vt:lpstr>Eutrophication</vt:lpstr>
      <vt:lpstr>Eutrophication</vt:lpstr>
      <vt:lpstr>Eutrophication</vt:lpstr>
      <vt:lpstr>Eutrophication</vt:lpstr>
      <vt:lpstr>Eutrophication</vt:lpstr>
      <vt:lpstr>Use in Modern Ecology</vt:lpstr>
      <vt:lpstr>Use in Modern Ecology</vt:lpstr>
      <vt:lpstr>Today’s Activity</vt:lpstr>
      <vt:lpstr>Today’s Activity</vt:lpstr>
      <vt:lpstr>Today’s Activity</vt:lpstr>
      <vt:lpstr>Today’s Activity</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Brianna Stanley</dc:creator>
  <cp:lastModifiedBy>Brianna Stanley</cp:lastModifiedBy>
  <cp:revision>33</cp:revision>
  <dcterms:created xsi:type="dcterms:W3CDTF">2019-10-29T16:19:36Z</dcterms:created>
  <dcterms:modified xsi:type="dcterms:W3CDTF">2020-04-06T15:48:10Z</dcterms:modified>
</cp:coreProperties>
</file>