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9" r:id="rId4"/>
    <p:sldId id="260" r:id="rId5"/>
    <p:sldId id="258"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74236" autoAdjust="0"/>
  </p:normalViewPr>
  <p:slideViewPr>
    <p:cSldViewPr snapToGrid="0">
      <p:cViewPr varScale="1">
        <p:scale>
          <a:sx n="61" d="100"/>
          <a:sy n="61" d="100"/>
        </p:scale>
        <p:origin x="129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F98F63-591F-4989-9499-FBC942A60268}" type="datetimeFigureOut">
              <a:rPr lang="en-US" smtClean="0"/>
              <a:t>4/24/2019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A6A723-6202-4168-B183-F164E6B6ECD9}" type="slidenum">
              <a:rPr lang="en-US" smtClean="0"/>
              <a:t>‹#›</a:t>
            </a:fld>
            <a:endParaRPr lang="en-US"/>
          </a:p>
        </p:txBody>
      </p:sp>
    </p:spTree>
    <p:extLst>
      <p:ext uri="{BB962C8B-B14F-4D97-AF65-F5344CB8AC3E}">
        <p14:creationId xmlns:p14="http://schemas.microsoft.com/office/powerpoint/2010/main" val="30073741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lesson plan explores the interdisciplinary approach to fisheries management through simulation of a fisheries management meeting. Various stakeholders will have different approaches to how they believe a resource should be managed based on their use of the resource. Often times, fisheries management encompasses a wide range of disciplines (policy, social sciences, economics, ecology, biology, etc.).</a:t>
            </a:r>
          </a:p>
        </p:txBody>
      </p:sp>
      <p:sp>
        <p:nvSpPr>
          <p:cNvPr id="4" name="Slide Number Placeholder 3"/>
          <p:cNvSpPr>
            <a:spLocks noGrp="1"/>
          </p:cNvSpPr>
          <p:nvPr>
            <p:ph type="sldNum" sz="quarter" idx="5"/>
          </p:nvPr>
        </p:nvSpPr>
        <p:spPr/>
        <p:txBody>
          <a:bodyPr/>
          <a:lstStyle/>
          <a:p>
            <a:fld id="{71A6A723-6202-4168-B183-F164E6B6ECD9}" type="slidenum">
              <a:rPr lang="en-US" smtClean="0"/>
              <a:t>1</a:t>
            </a:fld>
            <a:endParaRPr lang="en-US"/>
          </a:p>
        </p:txBody>
      </p:sp>
    </p:spTree>
    <p:extLst>
      <p:ext uri="{BB962C8B-B14F-4D97-AF65-F5344CB8AC3E}">
        <p14:creationId xmlns:p14="http://schemas.microsoft.com/office/powerpoint/2010/main" val="14775814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activity is based on the research of a PhD student at the Virginia Institute for Marine Science. She is from North Carolina and has personal experience working in the commercial fishing industry with her family. Broadly, Shelby focuses on the topics of economics and policy in fisheries. Her research aims to identify changes in coastal commercial fishing communities of Virginia. Shelby hopes to understand what drives an individual to enter or leave the industry, as well as how individuals make decisions on when to fish, what to fish for, and how to fish. These decisions are often influenced by a variety of topics, including increased regulation, availability, personal knowledge, location, etc. </a:t>
            </a:r>
          </a:p>
        </p:txBody>
      </p:sp>
      <p:sp>
        <p:nvSpPr>
          <p:cNvPr id="4" name="Slide Number Placeholder 3"/>
          <p:cNvSpPr>
            <a:spLocks noGrp="1"/>
          </p:cNvSpPr>
          <p:nvPr>
            <p:ph type="sldNum" sz="quarter" idx="5"/>
          </p:nvPr>
        </p:nvSpPr>
        <p:spPr/>
        <p:txBody>
          <a:bodyPr/>
          <a:lstStyle/>
          <a:p>
            <a:fld id="{71A6A723-6202-4168-B183-F164E6B6ECD9}" type="slidenum">
              <a:rPr lang="en-US" smtClean="0"/>
              <a:t>2</a:t>
            </a:fld>
            <a:endParaRPr lang="en-US"/>
          </a:p>
        </p:txBody>
      </p:sp>
    </p:spTree>
    <p:extLst>
      <p:ext uri="{BB962C8B-B14F-4D97-AF65-F5344CB8AC3E}">
        <p14:creationId xmlns:p14="http://schemas.microsoft.com/office/powerpoint/2010/main" val="1097511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At the beginning of the activity, teachers should engage students by asking if they have ever been fishing (i.e. recreational, commercial, charter, etc.). This will give the teacher an idea about the background knowledge of the students and may even encourage the teacher to ask questions throughout the activity.</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The teacher should then discuss why it is important to manage fisheries (without management, people would likely deplete the resource until there is nothing left). Fisheries management is often about managing people, not the resource itself. Fishery resources are scarce and cannot always support unregulated fisheries. Therefore, we manage these resources to ensure that they are sustainable. Teachers should ask students what sustainability means to them by encouraging students to identify 1) the importance of sustainability ; 2) the impacts of removing a species from the environment ; and 3) the impact of unregulated fishery resources. Teachers may also consider using the recommended videos to further discussion. </a:t>
            </a:r>
            <a:endParaRPr lang="en-US" dirty="0"/>
          </a:p>
        </p:txBody>
      </p:sp>
      <p:sp>
        <p:nvSpPr>
          <p:cNvPr id="4" name="Slide Number Placeholder 3"/>
          <p:cNvSpPr>
            <a:spLocks noGrp="1"/>
          </p:cNvSpPr>
          <p:nvPr>
            <p:ph type="sldNum" sz="quarter" idx="5"/>
          </p:nvPr>
        </p:nvSpPr>
        <p:spPr/>
        <p:txBody>
          <a:bodyPr/>
          <a:lstStyle/>
          <a:p>
            <a:fld id="{71A6A723-6202-4168-B183-F164E6B6ECD9}" type="slidenum">
              <a:rPr lang="en-US" smtClean="0"/>
              <a:t>3</a:t>
            </a:fld>
            <a:endParaRPr lang="en-US"/>
          </a:p>
        </p:txBody>
      </p:sp>
    </p:spTree>
    <p:extLst>
      <p:ext uri="{BB962C8B-B14F-4D97-AF65-F5344CB8AC3E}">
        <p14:creationId xmlns:p14="http://schemas.microsoft.com/office/powerpoint/2010/main" val="213424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Students should be able to identify various stakeholders in a given situation and evaluate how the viewpoints of different stakeholders vary. This can be demonstrated with a scientific or non-scientific example. For example, if a new shopping mall will be built in your area, who would be affected or care about this? These are potential stakeholders. Would all of the stakeholders be happy about this new development?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Teachers should then introduce the summer flounder as the species of interest. Teachers can always use other species that are relevant to the area for clarity. </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1A6A723-6202-4168-B183-F164E6B6ECD9}" type="slidenum">
              <a:rPr lang="en-US" smtClean="0"/>
              <a:t>4</a:t>
            </a:fld>
            <a:endParaRPr lang="en-US"/>
          </a:p>
        </p:txBody>
      </p:sp>
    </p:spTree>
    <p:extLst>
      <p:ext uri="{BB962C8B-B14F-4D97-AF65-F5344CB8AC3E}">
        <p14:creationId xmlns:p14="http://schemas.microsoft.com/office/powerpoint/2010/main" val="21311322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Students will re-enact a fishery management meeting to discuss a newly proposed regulation. Students will assume the roles of various stakeholders that may be involved. After previous review of stakeholders, teachers should ask students to identify possible stakeholders that would be affected by a change in regulation? </a:t>
            </a:r>
          </a:p>
        </p:txBody>
      </p:sp>
      <p:sp>
        <p:nvSpPr>
          <p:cNvPr id="4" name="Slide Number Placeholder 3"/>
          <p:cNvSpPr>
            <a:spLocks noGrp="1"/>
          </p:cNvSpPr>
          <p:nvPr>
            <p:ph type="sldNum" sz="quarter" idx="5"/>
          </p:nvPr>
        </p:nvSpPr>
        <p:spPr/>
        <p:txBody>
          <a:bodyPr/>
          <a:lstStyle/>
          <a:p>
            <a:fld id="{71A6A723-6202-4168-B183-F164E6B6ECD9}" type="slidenum">
              <a:rPr lang="en-US" smtClean="0"/>
              <a:t>5</a:t>
            </a:fld>
            <a:endParaRPr lang="en-US"/>
          </a:p>
        </p:txBody>
      </p:sp>
    </p:spTree>
    <p:extLst>
      <p:ext uri="{BB962C8B-B14F-4D97-AF65-F5344CB8AC3E}">
        <p14:creationId xmlns:p14="http://schemas.microsoft.com/office/powerpoint/2010/main" val="1794268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E4C519-FA64-497E-B59E-3D7091BCC6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EEAA9018-A717-457D-ACB9-CCFF1F3272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10E6BB2-2BD5-4453-9EA4-7AC9E53242FA}"/>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5" name="Footer Placeholder 4">
            <a:extLst>
              <a:ext uri="{FF2B5EF4-FFF2-40B4-BE49-F238E27FC236}">
                <a16:creationId xmlns:a16="http://schemas.microsoft.com/office/drawing/2014/main" id="{3A5934B4-E9FE-48E9-BDE8-7AE9E6FED94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AFD9B-A7D4-40DA-94C6-70F357BA9811}"/>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18529213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32458F-5F62-47E5-B239-17C5B619B09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093ED0-2DC1-4C89-AABB-C6E279421910}"/>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4C66F4-B1F9-4E0E-B0CE-3D8F570C0149}"/>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5" name="Footer Placeholder 4">
            <a:extLst>
              <a:ext uri="{FF2B5EF4-FFF2-40B4-BE49-F238E27FC236}">
                <a16:creationId xmlns:a16="http://schemas.microsoft.com/office/drawing/2014/main" id="{CFBB0618-BA82-4216-909C-5CD232CC131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11694F-76BE-4E1A-B2DE-7F3753A3AEC9}"/>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41161100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26B2BA8-CE8B-4AE9-850D-177A5402139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467DF0D-2BE0-4C25-8170-811270E02C2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8E88ED-4248-49B4-86B2-7355D19918D5}"/>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5" name="Footer Placeholder 4">
            <a:extLst>
              <a:ext uri="{FF2B5EF4-FFF2-40B4-BE49-F238E27FC236}">
                <a16:creationId xmlns:a16="http://schemas.microsoft.com/office/drawing/2014/main" id="{331F5AEB-766A-4E41-9A11-9E9077CF7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71FBF97-C017-4213-91EA-A96746BBC6CB}"/>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3361329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4B870-C605-42D5-A7C4-AC5E0389485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B52B34F-88DE-41E9-98E6-B2DD3B96B282}"/>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16CC714-305C-4F21-9BFC-0A88AD155EFE}"/>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5" name="Footer Placeholder 4">
            <a:extLst>
              <a:ext uri="{FF2B5EF4-FFF2-40B4-BE49-F238E27FC236}">
                <a16:creationId xmlns:a16="http://schemas.microsoft.com/office/drawing/2014/main" id="{7394A5C1-8C2C-401B-8B95-57BBF1A68E0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D221F5-F493-4E22-BC60-311FF490F528}"/>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2510989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8B2514-A0AF-486E-9D18-D681DDCCC7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FF2BC68-8FE8-4534-A9B3-16F9D80447D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D708A58-0990-455E-BD25-70254F1C9C97}"/>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5" name="Footer Placeholder 4">
            <a:extLst>
              <a:ext uri="{FF2B5EF4-FFF2-40B4-BE49-F238E27FC236}">
                <a16:creationId xmlns:a16="http://schemas.microsoft.com/office/drawing/2014/main" id="{0B307671-5CEA-4C1E-8CEB-6B6B842013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18DCAF0-980A-43B7-8E22-DA1F8A5A890D}"/>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35875070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9BC04-5DAC-48E0-B56E-B551E6953E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54B06AB-FB84-4B63-B376-18BD104754D4}"/>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337C5AF-BEB9-4C2A-AF51-8F0C6906BE2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0B4701F-513C-445D-9C0E-BEDB420B2493}"/>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6" name="Footer Placeholder 5">
            <a:extLst>
              <a:ext uri="{FF2B5EF4-FFF2-40B4-BE49-F238E27FC236}">
                <a16:creationId xmlns:a16="http://schemas.microsoft.com/office/drawing/2014/main" id="{15E81205-8C2C-490D-832E-5604D3393B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5D7D43-9E9F-4EFD-825A-A5BFA07207BA}"/>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19748199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84E5F-9CB3-44C5-89BE-D2432981B674}"/>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B51BB9-42C9-4D17-8AF8-C9B2119ECBA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3D23004-F8F1-4D01-A75C-1FB08B5C804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8B802DE-3C60-4430-9D22-73644E90F54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1FD99EC-205A-413E-8213-AC5F647D0FA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07FBF8-0087-4282-8843-275F86D5EA06}"/>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8" name="Footer Placeholder 7">
            <a:extLst>
              <a:ext uri="{FF2B5EF4-FFF2-40B4-BE49-F238E27FC236}">
                <a16:creationId xmlns:a16="http://schemas.microsoft.com/office/drawing/2014/main" id="{56240A2F-34B5-4A16-B902-F07AE9DD5FA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1EA4660-F8AB-4249-A124-B82E4D712779}"/>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1388074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9AD10-682D-408C-8B5D-F82308F014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40500DB-7CC5-4BD1-A6DA-43BA795FC74E}"/>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4" name="Footer Placeholder 3">
            <a:extLst>
              <a:ext uri="{FF2B5EF4-FFF2-40B4-BE49-F238E27FC236}">
                <a16:creationId xmlns:a16="http://schemas.microsoft.com/office/drawing/2014/main" id="{FD8A7CA7-166D-4092-98EF-0EDF18EE6966}"/>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03CAEE-E0C8-4021-BB61-6E2BD20D3663}"/>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20309117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538AD04-EC08-4CB7-B856-440E207D8C23}"/>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3" name="Footer Placeholder 2">
            <a:extLst>
              <a:ext uri="{FF2B5EF4-FFF2-40B4-BE49-F238E27FC236}">
                <a16:creationId xmlns:a16="http://schemas.microsoft.com/office/drawing/2014/main" id="{8C15B14D-18E9-4434-AEB3-4188CF1985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BA3A39E-EB7C-4B45-AD6A-F7A8F29830A7}"/>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3931294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FC40E0-5B21-4942-ACB2-74B172B913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8EF95D-FCEE-47DF-86B1-EAC233262A6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0579C29-FB0D-4654-9B7B-65BB9D01F7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42F36E-EE0A-4642-95C1-74BE6940DB4A}"/>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6" name="Footer Placeholder 5">
            <a:extLst>
              <a:ext uri="{FF2B5EF4-FFF2-40B4-BE49-F238E27FC236}">
                <a16:creationId xmlns:a16="http://schemas.microsoft.com/office/drawing/2014/main" id="{D3841E90-3219-4A6B-B34A-DA95B56BF39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19454D3-D03E-45EC-A31A-4F4453F5A13A}"/>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563987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602EF6-5A15-4AF5-BD35-CC934F2EB7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ADE087C-CBA0-4B64-8CDA-2C91071C00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CB63382-D593-44B8-8E10-74E9FE19A3E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67CF717-34B6-4AD1-A93C-DD782832545A}"/>
              </a:ext>
            </a:extLst>
          </p:cNvPr>
          <p:cNvSpPr>
            <a:spLocks noGrp="1"/>
          </p:cNvSpPr>
          <p:nvPr>
            <p:ph type="dt" sz="half" idx="10"/>
          </p:nvPr>
        </p:nvSpPr>
        <p:spPr/>
        <p:txBody>
          <a:bodyPr/>
          <a:lstStyle/>
          <a:p>
            <a:fld id="{B6017D8C-2599-4DD1-B65A-DC3AFF2AA7F2}" type="datetimeFigureOut">
              <a:rPr lang="en-US" smtClean="0"/>
              <a:t>4/24/2019</a:t>
            </a:fld>
            <a:endParaRPr lang="en-US"/>
          </a:p>
        </p:txBody>
      </p:sp>
      <p:sp>
        <p:nvSpPr>
          <p:cNvPr id="6" name="Footer Placeholder 5">
            <a:extLst>
              <a:ext uri="{FF2B5EF4-FFF2-40B4-BE49-F238E27FC236}">
                <a16:creationId xmlns:a16="http://schemas.microsoft.com/office/drawing/2014/main" id="{E31D869D-8D0E-440D-B98A-46C9AA3C8B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A49D9C5-EC57-479C-A8F2-BB8F5B962651}"/>
              </a:ext>
            </a:extLst>
          </p:cNvPr>
          <p:cNvSpPr>
            <a:spLocks noGrp="1"/>
          </p:cNvSpPr>
          <p:nvPr>
            <p:ph type="sldNum" sz="quarter" idx="12"/>
          </p:nvPr>
        </p:nvSpPr>
        <p:spPr/>
        <p:txBody>
          <a:bodyPr/>
          <a:lstStyle/>
          <a:p>
            <a:fld id="{88151B1A-9E5C-4438-9184-E36B8073DED6}" type="slidenum">
              <a:rPr lang="en-US" smtClean="0"/>
              <a:t>‹#›</a:t>
            </a:fld>
            <a:endParaRPr lang="en-US"/>
          </a:p>
        </p:txBody>
      </p:sp>
    </p:spTree>
    <p:extLst>
      <p:ext uri="{BB962C8B-B14F-4D97-AF65-F5344CB8AC3E}">
        <p14:creationId xmlns:p14="http://schemas.microsoft.com/office/powerpoint/2010/main" val="25063497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8AD0C4-FDC8-4FDB-9D91-B32DCC2C09F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B58182A-8D8B-44DF-90D5-65E3ECB052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A95472-8BB0-499C-A312-746BE24355D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17D8C-2599-4DD1-B65A-DC3AFF2AA7F2}" type="datetimeFigureOut">
              <a:rPr lang="en-US" smtClean="0"/>
              <a:t>4/24/2019</a:t>
            </a:fld>
            <a:endParaRPr lang="en-US"/>
          </a:p>
        </p:txBody>
      </p:sp>
      <p:sp>
        <p:nvSpPr>
          <p:cNvPr id="5" name="Footer Placeholder 4">
            <a:extLst>
              <a:ext uri="{FF2B5EF4-FFF2-40B4-BE49-F238E27FC236}">
                <a16:creationId xmlns:a16="http://schemas.microsoft.com/office/drawing/2014/main" id="{77EA2022-538C-4FA9-A067-FF3A27E547B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DC9F244-2FC1-4AA5-9F31-E92935B088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151B1A-9E5C-4438-9184-E36B8073DED6}" type="slidenum">
              <a:rPr lang="en-US" smtClean="0"/>
              <a:t>‹#›</a:t>
            </a:fld>
            <a:endParaRPr lang="en-US"/>
          </a:p>
        </p:txBody>
      </p:sp>
    </p:spTree>
    <p:extLst>
      <p:ext uri="{BB962C8B-B14F-4D97-AF65-F5344CB8AC3E}">
        <p14:creationId xmlns:p14="http://schemas.microsoft.com/office/powerpoint/2010/main" val="1963933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 name="Rectangle 70">
            <a:extLst>
              <a:ext uri="{FF2B5EF4-FFF2-40B4-BE49-F238E27FC236}">
                <a16:creationId xmlns:a16="http://schemas.microsoft.com/office/drawing/2014/main" id="{68A4132F-DEC6-4332-A00C-A11AD4519B6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26" name="Picture 2" descr="VASEA_logo">
            <a:extLst>
              <a:ext uri="{FF2B5EF4-FFF2-40B4-BE49-F238E27FC236}">
                <a16:creationId xmlns:a16="http://schemas.microsoft.com/office/drawing/2014/main" id="{0B991DBA-BE11-45E8-AD77-35AA0407125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92985" y="2360883"/>
            <a:ext cx="4260814" cy="2955080"/>
          </a:xfrm>
          <a:prstGeom prst="rect">
            <a:avLst/>
          </a:prstGeom>
          <a:noFill/>
          <a:extLst>
            <a:ext uri="{909E8E84-426E-40DD-AFC4-6F175D3DCCD1}">
              <a14:hiddenFill xmlns:a14="http://schemas.microsoft.com/office/drawing/2010/main">
                <a:solidFill>
                  <a:srgbClr val="FFFFFF"/>
                </a:solidFill>
              </a14:hiddenFill>
            </a:ext>
          </a:extLst>
        </p:spPr>
      </p:pic>
      <p:sp>
        <p:nvSpPr>
          <p:cNvPr id="73" name="Freeform: Shape 72">
            <a:extLst>
              <a:ext uri="{FF2B5EF4-FFF2-40B4-BE49-F238E27FC236}">
                <a16:creationId xmlns:a16="http://schemas.microsoft.com/office/drawing/2014/main" id="{64965EAE-E41A-435F-B993-07E824B6C97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0"/>
            <a:ext cx="7539895"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5" name="Freeform: Shape 74">
            <a:extLst>
              <a:ext uri="{FF2B5EF4-FFF2-40B4-BE49-F238E27FC236}">
                <a16:creationId xmlns:a16="http://schemas.microsoft.com/office/drawing/2014/main" id="{152F8994-E6D4-4311-9548-C3607BC43645}"/>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7092985"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1F849BAC-2B80-4B42-B778-05319E2E6367}"/>
              </a:ext>
            </a:extLst>
          </p:cNvPr>
          <p:cNvSpPr>
            <a:spLocks noGrp="1"/>
          </p:cNvSpPr>
          <p:nvPr>
            <p:ph type="ctrTitle"/>
          </p:nvPr>
        </p:nvSpPr>
        <p:spPr>
          <a:xfrm>
            <a:off x="838199" y="365125"/>
            <a:ext cx="5529943" cy="1325563"/>
          </a:xfrm>
        </p:spPr>
        <p:txBody>
          <a:bodyPr vert="horz" lIns="91440" tIns="45720" rIns="91440" bIns="45720" rtlCol="0" anchor="ctr">
            <a:noAutofit/>
          </a:bodyPr>
          <a:lstStyle/>
          <a:p>
            <a:pPr algn="l"/>
            <a:r>
              <a:rPr lang="en-US" sz="4400" kern="1200" dirty="0">
                <a:solidFill>
                  <a:schemeClr val="tx1"/>
                </a:solidFill>
                <a:latin typeface="+mj-lt"/>
                <a:ea typeface="+mj-ea"/>
                <a:cs typeface="+mj-cs"/>
              </a:rPr>
              <a:t>One Fish, Two Fish, Red Fish…Whose Fish?</a:t>
            </a:r>
          </a:p>
        </p:txBody>
      </p:sp>
      <p:sp>
        <p:nvSpPr>
          <p:cNvPr id="3" name="Subtitle 2">
            <a:extLst>
              <a:ext uri="{FF2B5EF4-FFF2-40B4-BE49-F238E27FC236}">
                <a16:creationId xmlns:a16="http://schemas.microsoft.com/office/drawing/2014/main" id="{9693E973-B0D5-47EE-B546-91257C648811}"/>
              </a:ext>
            </a:extLst>
          </p:cNvPr>
          <p:cNvSpPr>
            <a:spLocks noGrp="1"/>
          </p:cNvSpPr>
          <p:nvPr>
            <p:ph type="subTitle" idx="1"/>
          </p:nvPr>
        </p:nvSpPr>
        <p:spPr>
          <a:xfrm>
            <a:off x="838199" y="1825625"/>
            <a:ext cx="4128169" cy="3399518"/>
          </a:xfrm>
        </p:spPr>
        <p:txBody>
          <a:bodyPr vert="horz" lIns="91440" tIns="45720" rIns="91440" bIns="45720" rtlCol="0">
            <a:normAutofit/>
          </a:bodyPr>
          <a:lstStyle/>
          <a:p>
            <a:pPr algn="l"/>
            <a:endParaRPr lang="en-US" dirty="0"/>
          </a:p>
          <a:p>
            <a:pPr algn="l"/>
            <a:r>
              <a:rPr lang="en-US" b="1" i="1" dirty="0"/>
              <a:t>Exploring the Interdisciplinary Approach to Fisheries Management</a:t>
            </a:r>
          </a:p>
          <a:p>
            <a:pPr indent="-228600" algn="l">
              <a:buFont typeface="Arial" panose="020B0604020202020204" pitchFamily="34" charset="0"/>
              <a:buChar char="•"/>
            </a:pPr>
            <a:endParaRPr lang="en-US" sz="2000" b="1" dirty="0"/>
          </a:p>
          <a:p>
            <a:endParaRPr lang="en-US" sz="2000" dirty="0"/>
          </a:p>
        </p:txBody>
      </p:sp>
    </p:spTree>
    <p:extLst>
      <p:ext uri="{BB962C8B-B14F-4D97-AF65-F5344CB8AC3E}">
        <p14:creationId xmlns:p14="http://schemas.microsoft.com/office/powerpoint/2010/main" val="4118563931"/>
      </p:ext>
    </p:extLst>
  </p:cSld>
  <p:clrMapOvr>
    <a:overrideClrMapping bg1="dk1" tx1="lt1" bg2="dk2" tx2="lt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2B445-8A1C-48D3-A282-C45D640F38FA}"/>
              </a:ext>
            </a:extLst>
          </p:cNvPr>
          <p:cNvSpPr>
            <a:spLocks noGrp="1"/>
          </p:cNvSpPr>
          <p:nvPr>
            <p:ph type="title"/>
          </p:nvPr>
        </p:nvSpPr>
        <p:spPr>
          <a:xfrm>
            <a:off x="838200" y="365125"/>
            <a:ext cx="6505575" cy="1325563"/>
          </a:xfrm>
        </p:spPr>
        <p:txBody>
          <a:bodyPr>
            <a:normAutofit/>
          </a:bodyPr>
          <a:lstStyle/>
          <a:p>
            <a:r>
              <a:rPr lang="en-US" dirty="0"/>
              <a:t>Background - Shelby White</a:t>
            </a:r>
          </a:p>
        </p:txBody>
      </p:sp>
      <p:sp>
        <p:nvSpPr>
          <p:cNvPr id="3" name="Content Placeholder 2">
            <a:extLst>
              <a:ext uri="{FF2B5EF4-FFF2-40B4-BE49-F238E27FC236}">
                <a16:creationId xmlns:a16="http://schemas.microsoft.com/office/drawing/2014/main" id="{D0FB7AD4-FC32-4319-8983-FEAEF5C43683}"/>
              </a:ext>
            </a:extLst>
          </p:cNvPr>
          <p:cNvSpPr>
            <a:spLocks noGrp="1"/>
          </p:cNvSpPr>
          <p:nvPr>
            <p:ph idx="1"/>
          </p:nvPr>
        </p:nvSpPr>
        <p:spPr>
          <a:xfrm>
            <a:off x="838200" y="1825625"/>
            <a:ext cx="6505575" cy="4351338"/>
          </a:xfrm>
        </p:spPr>
        <p:txBody>
          <a:bodyPr>
            <a:normAutofit fontScale="92500" lnSpcReduction="10000"/>
          </a:bodyPr>
          <a:lstStyle/>
          <a:p>
            <a:r>
              <a:rPr lang="en-US" dirty="0"/>
              <a:t>PhD student at VIMS</a:t>
            </a:r>
          </a:p>
          <a:p>
            <a:endParaRPr lang="en-US" dirty="0"/>
          </a:p>
          <a:p>
            <a:r>
              <a:rPr lang="en-US" dirty="0"/>
              <a:t>Originally from North Carolina</a:t>
            </a:r>
          </a:p>
          <a:p>
            <a:pPr marL="0" indent="0">
              <a:buNone/>
            </a:pPr>
            <a:endParaRPr lang="en-US" dirty="0"/>
          </a:p>
          <a:p>
            <a:r>
              <a:rPr lang="en-US" dirty="0"/>
              <a:t>Interested in fisheries economics/policy</a:t>
            </a:r>
          </a:p>
          <a:p>
            <a:pPr marL="0" indent="0">
              <a:buNone/>
            </a:pPr>
            <a:endParaRPr lang="en-US" dirty="0"/>
          </a:p>
          <a:p>
            <a:r>
              <a:rPr lang="en-US" dirty="0"/>
              <a:t>Research </a:t>
            </a:r>
            <a:r>
              <a:rPr lang="en-US" dirty="0">
                <a:sym typeface="Wingdings" panose="05000000000000000000" pitchFamily="2" charset="2"/>
              </a:rPr>
              <a:t>focuses on </a:t>
            </a:r>
            <a:r>
              <a:rPr lang="en-US" dirty="0"/>
              <a:t>changes in coastal commercial fishing communities of Virginia – why do individuals choose to enter or exit the commercial fishing industry?</a:t>
            </a:r>
          </a:p>
          <a:p>
            <a:endParaRPr lang="en-US" dirty="0"/>
          </a:p>
        </p:txBody>
      </p:sp>
      <p:pic>
        <p:nvPicPr>
          <p:cNvPr id="5" name="Picture 4" descr="A person standing posing for the camera&#10;&#10;Description automatically generated">
            <a:extLst>
              <a:ext uri="{FF2B5EF4-FFF2-40B4-BE49-F238E27FC236}">
                <a16:creationId xmlns:a16="http://schemas.microsoft.com/office/drawing/2014/main" id="{766BB54A-A32A-47B5-9D58-3C2619CEA6A3}"/>
              </a:ext>
            </a:extLst>
          </p:cNvPr>
          <p:cNvPicPr>
            <a:picLocks noChangeAspect="1"/>
          </p:cNvPicPr>
          <p:nvPr/>
        </p:nvPicPr>
        <p:blipFill rotWithShape="1">
          <a:blip r:embed="rId3">
            <a:extLst>
              <a:ext uri="{28A0092B-C50C-407E-A947-70E740481C1C}">
                <a14:useLocalDpi xmlns:a14="http://schemas.microsoft.com/office/drawing/2010/main" val="0"/>
              </a:ext>
            </a:extLst>
          </a:blip>
          <a:srcRect t="1448" r="1" b="33448"/>
          <a:stretch/>
        </p:blipFill>
        <p:spPr>
          <a:xfrm>
            <a:off x="7953535" y="0"/>
            <a:ext cx="3555205" cy="6858001"/>
          </a:xfrm>
          <a:prstGeom prst="rect">
            <a:avLst/>
          </a:prstGeom>
        </p:spPr>
      </p:pic>
      <p:sp>
        <p:nvSpPr>
          <p:cNvPr id="10" name="Rectangle 9">
            <a:extLst>
              <a:ext uri="{FF2B5EF4-FFF2-40B4-BE49-F238E27FC236}">
                <a16:creationId xmlns:a16="http://schemas.microsoft.com/office/drawing/2014/main" id="{C413D172-8B6A-47F5-9813-DE455773F3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92840" y="0"/>
            <a:ext cx="914400" cy="6858000"/>
          </a:xfrm>
          <a:prstGeom prst="rect">
            <a:avLst/>
          </a:prstGeom>
          <a:solidFill>
            <a:srgbClr val="595959"/>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84325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E30DA0-3B21-4ECE-ABD8-6DB4ED463546}"/>
              </a:ext>
            </a:extLst>
          </p:cNvPr>
          <p:cNvSpPr>
            <a:spLocks noGrp="1"/>
          </p:cNvSpPr>
          <p:nvPr>
            <p:ph type="title"/>
          </p:nvPr>
        </p:nvSpPr>
        <p:spPr/>
        <p:txBody>
          <a:bodyPr/>
          <a:lstStyle/>
          <a:p>
            <a:r>
              <a:rPr lang="en-US" dirty="0"/>
              <a:t>Sustainability</a:t>
            </a:r>
          </a:p>
        </p:txBody>
      </p:sp>
      <p:sp>
        <p:nvSpPr>
          <p:cNvPr id="3" name="Content Placeholder 2">
            <a:extLst>
              <a:ext uri="{FF2B5EF4-FFF2-40B4-BE49-F238E27FC236}">
                <a16:creationId xmlns:a16="http://schemas.microsoft.com/office/drawing/2014/main" id="{281F183A-AC63-4404-A7C6-C25B506F6F0A}"/>
              </a:ext>
            </a:extLst>
          </p:cNvPr>
          <p:cNvSpPr>
            <a:spLocks noGrp="1"/>
          </p:cNvSpPr>
          <p:nvPr>
            <p:ph idx="1"/>
          </p:nvPr>
        </p:nvSpPr>
        <p:spPr/>
        <p:txBody>
          <a:bodyPr/>
          <a:lstStyle/>
          <a:p>
            <a:r>
              <a:rPr lang="en-US" dirty="0"/>
              <a:t>Why is it important to manage fisheries?</a:t>
            </a:r>
          </a:p>
          <a:p>
            <a:pPr marL="0" indent="0">
              <a:buNone/>
            </a:pPr>
            <a:endParaRPr lang="en-US" dirty="0"/>
          </a:p>
          <a:p>
            <a:r>
              <a:rPr lang="en-US" dirty="0"/>
              <a:t>Fishery resources are </a:t>
            </a:r>
            <a:r>
              <a:rPr lang="en-US" i="1" dirty="0"/>
              <a:t>scarce</a:t>
            </a:r>
            <a:r>
              <a:rPr lang="en-US" dirty="0"/>
              <a:t>.</a:t>
            </a:r>
          </a:p>
          <a:p>
            <a:endParaRPr lang="en-US" dirty="0"/>
          </a:p>
          <a:p>
            <a:r>
              <a:rPr lang="en-US" dirty="0"/>
              <a:t>What does sustainability mean to you?</a:t>
            </a:r>
          </a:p>
        </p:txBody>
      </p:sp>
    </p:spTree>
    <p:extLst>
      <p:ext uri="{BB962C8B-B14F-4D97-AF65-F5344CB8AC3E}">
        <p14:creationId xmlns:p14="http://schemas.microsoft.com/office/powerpoint/2010/main" val="2681116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D54ACC-9C49-4FDE-8894-03419F19A580}"/>
              </a:ext>
            </a:extLst>
          </p:cNvPr>
          <p:cNvSpPr>
            <a:spLocks noGrp="1"/>
          </p:cNvSpPr>
          <p:nvPr>
            <p:ph type="title"/>
          </p:nvPr>
        </p:nvSpPr>
        <p:spPr>
          <a:xfrm>
            <a:off x="838200" y="365125"/>
            <a:ext cx="10515600" cy="1325563"/>
          </a:xfrm>
        </p:spPr>
        <p:txBody>
          <a:bodyPr/>
          <a:lstStyle/>
          <a:p>
            <a:r>
              <a:rPr lang="en-US" dirty="0"/>
              <a:t>Stakeholders</a:t>
            </a:r>
          </a:p>
        </p:txBody>
      </p:sp>
      <p:sp>
        <p:nvSpPr>
          <p:cNvPr id="6" name="TextBox 5">
            <a:extLst>
              <a:ext uri="{FF2B5EF4-FFF2-40B4-BE49-F238E27FC236}">
                <a16:creationId xmlns:a16="http://schemas.microsoft.com/office/drawing/2014/main" id="{612FDC28-038E-4D67-8E56-258EC8B29BFB}"/>
              </a:ext>
            </a:extLst>
          </p:cNvPr>
          <p:cNvSpPr txBox="1"/>
          <p:nvPr/>
        </p:nvSpPr>
        <p:spPr>
          <a:xfrm>
            <a:off x="520700" y="1790700"/>
            <a:ext cx="5791200" cy="2492990"/>
          </a:xfrm>
          <a:prstGeom prst="rect">
            <a:avLst/>
          </a:prstGeom>
          <a:noFill/>
          <a:ln>
            <a:noFill/>
          </a:ln>
        </p:spPr>
        <p:txBody>
          <a:bodyPr wrap="square" rtlCol="0">
            <a:spAutoFit/>
          </a:bodyPr>
          <a:lstStyle/>
          <a:p>
            <a:r>
              <a:rPr lang="en-US" sz="2600" b="1" dirty="0"/>
              <a:t>What if there is a newly proposed regulation to manage summer flounder?</a:t>
            </a:r>
          </a:p>
          <a:p>
            <a:endParaRPr lang="en-US" sz="2600" b="1" dirty="0"/>
          </a:p>
          <a:p>
            <a:r>
              <a:rPr lang="en-US" sz="2600" dirty="0"/>
              <a:t>Who are the stakeholders? Would they be happy or unhappy about this proposed regulation? Why or why not?</a:t>
            </a:r>
          </a:p>
        </p:txBody>
      </p:sp>
      <p:pic>
        <p:nvPicPr>
          <p:cNvPr id="1026" name="Picture 2" descr="https://static.inaturalist.org/photos/9945969/large.jpg?1503444275">
            <a:extLst>
              <a:ext uri="{FF2B5EF4-FFF2-40B4-BE49-F238E27FC236}">
                <a16:creationId xmlns:a16="http://schemas.microsoft.com/office/drawing/2014/main" id="{4E54968A-A101-423C-A14F-9C97E28D2E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2597324">
            <a:off x="7025984" y="1321990"/>
            <a:ext cx="4566325" cy="2742470"/>
          </a:xfrm>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17C193A0-DF91-433E-997D-AE0E3449BE61}"/>
              </a:ext>
            </a:extLst>
          </p:cNvPr>
          <p:cNvSpPr txBox="1"/>
          <p:nvPr/>
        </p:nvSpPr>
        <p:spPr>
          <a:xfrm rot="1750291">
            <a:off x="9244188" y="4327431"/>
            <a:ext cx="2156351" cy="369332"/>
          </a:xfrm>
          <a:prstGeom prst="rect">
            <a:avLst/>
          </a:prstGeom>
          <a:noFill/>
        </p:spPr>
        <p:txBody>
          <a:bodyPr wrap="square" rtlCol="0">
            <a:spAutoFit/>
          </a:bodyPr>
          <a:lstStyle/>
          <a:p>
            <a:r>
              <a:rPr lang="en-US" dirty="0">
                <a:solidFill>
                  <a:schemeClr val="bg1"/>
                </a:solidFill>
              </a:rPr>
              <a:t>Jonathan Irons</a:t>
            </a:r>
          </a:p>
        </p:txBody>
      </p:sp>
    </p:spTree>
    <p:extLst>
      <p:ext uri="{BB962C8B-B14F-4D97-AF65-F5344CB8AC3E}">
        <p14:creationId xmlns:p14="http://schemas.microsoft.com/office/powerpoint/2010/main" val="24790881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3D2571-A883-4449-8E6B-C61BC882567A}"/>
              </a:ext>
            </a:extLst>
          </p:cNvPr>
          <p:cNvSpPr>
            <a:spLocks noGrp="1"/>
          </p:cNvSpPr>
          <p:nvPr>
            <p:ph type="title"/>
          </p:nvPr>
        </p:nvSpPr>
        <p:spPr/>
        <p:txBody>
          <a:bodyPr/>
          <a:lstStyle/>
          <a:p>
            <a:r>
              <a:rPr lang="en-US" dirty="0"/>
              <a:t>Fishery Management Meeting</a:t>
            </a:r>
          </a:p>
        </p:txBody>
      </p:sp>
      <p:sp>
        <p:nvSpPr>
          <p:cNvPr id="3" name="Content Placeholder 2">
            <a:extLst>
              <a:ext uri="{FF2B5EF4-FFF2-40B4-BE49-F238E27FC236}">
                <a16:creationId xmlns:a16="http://schemas.microsoft.com/office/drawing/2014/main" id="{7FA573FA-1E87-4F1F-B597-4D930E1D8472}"/>
              </a:ext>
            </a:extLst>
          </p:cNvPr>
          <p:cNvSpPr>
            <a:spLocks noGrp="1"/>
          </p:cNvSpPr>
          <p:nvPr>
            <p:ph idx="1"/>
          </p:nvPr>
        </p:nvSpPr>
        <p:spPr/>
        <p:txBody>
          <a:bodyPr/>
          <a:lstStyle/>
          <a:p>
            <a:r>
              <a:rPr lang="en-US" dirty="0"/>
              <a:t>Students will re-enact a fisheries management meeting by assuming the roles of various stakeholders.</a:t>
            </a:r>
          </a:p>
          <a:p>
            <a:endParaRPr lang="en-US" dirty="0"/>
          </a:p>
          <a:p>
            <a:r>
              <a:rPr lang="en-US" dirty="0"/>
              <a:t>Recreational fishers</a:t>
            </a:r>
          </a:p>
          <a:p>
            <a:r>
              <a:rPr lang="en-US" dirty="0"/>
              <a:t>Commercial fishers</a:t>
            </a:r>
          </a:p>
          <a:p>
            <a:r>
              <a:rPr lang="en-US" dirty="0"/>
              <a:t>Local citizen</a:t>
            </a:r>
          </a:p>
          <a:p>
            <a:r>
              <a:rPr lang="en-US" dirty="0"/>
              <a:t>Scientist/researcher</a:t>
            </a:r>
          </a:p>
          <a:p>
            <a:r>
              <a:rPr lang="en-US" dirty="0"/>
              <a:t>Management agency</a:t>
            </a:r>
          </a:p>
        </p:txBody>
      </p:sp>
    </p:spTree>
    <p:extLst>
      <p:ext uri="{BB962C8B-B14F-4D97-AF65-F5344CB8AC3E}">
        <p14:creationId xmlns:p14="http://schemas.microsoft.com/office/powerpoint/2010/main" val="4121930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DC9E2-F17C-4702-A0A7-03618698E343}"/>
              </a:ext>
            </a:extLst>
          </p:cNvPr>
          <p:cNvSpPr>
            <a:spLocks noGrp="1"/>
          </p:cNvSpPr>
          <p:nvPr>
            <p:ph type="title"/>
          </p:nvPr>
        </p:nvSpPr>
        <p:spPr/>
        <p:txBody>
          <a:bodyPr/>
          <a:lstStyle/>
          <a:p>
            <a:r>
              <a:rPr lang="en-US" dirty="0"/>
              <a:t>Activity</a:t>
            </a:r>
          </a:p>
        </p:txBody>
      </p:sp>
      <p:sp>
        <p:nvSpPr>
          <p:cNvPr id="3" name="Content Placeholder 2">
            <a:extLst>
              <a:ext uri="{FF2B5EF4-FFF2-40B4-BE49-F238E27FC236}">
                <a16:creationId xmlns:a16="http://schemas.microsoft.com/office/drawing/2014/main" id="{16F391B9-543A-4673-AEFF-34ECC5C915EA}"/>
              </a:ext>
            </a:extLst>
          </p:cNvPr>
          <p:cNvSpPr>
            <a:spLocks noGrp="1"/>
          </p:cNvSpPr>
          <p:nvPr>
            <p:ph idx="1"/>
          </p:nvPr>
        </p:nvSpPr>
        <p:spPr/>
        <p:txBody>
          <a:bodyPr>
            <a:normAutofit lnSpcReduction="10000"/>
          </a:bodyPr>
          <a:lstStyle/>
          <a:p>
            <a:r>
              <a:rPr lang="en-US" dirty="0"/>
              <a:t>Groups of 4-6 students – read and discuss your </a:t>
            </a:r>
            <a:r>
              <a:rPr lang="en-US" b="1" i="1" dirty="0"/>
              <a:t>Stakeholder Information</a:t>
            </a:r>
            <a:r>
              <a:rPr lang="en-US" dirty="0"/>
              <a:t> handout as a group. Write down your initial thoughts and ideas about how this newly proposed regulation might affect you. </a:t>
            </a:r>
          </a:p>
          <a:p>
            <a:r>
              <a:rPr lang="en-US" dirty="0"/>
              <a:t>Consider social, economic, and ecological aspects in your role.</a:t>
            </a:r>
          </a:p>
          <a:p>
            <a:r>
              <a:rPr lang="en-US" dirty="0"/>
              <a:t>Each group will have 3 minutes to present their argument to the management agency.</a:t>
            </a:r>
          </a:p>
          <a:p>
            <a:r>
              <a:rPr lang="en-US" dirty="0"/>
              <a:t>If another stakeholder group wants to respond to the group presenting, they will have 1.5 minutes to do so.</a:t>
            </a:r>
          </a:p>
          <a:p>
            <a:r>
              <a:rPr lang="en-US" dirty="0"/>
              <a:t>Based on the stakeholder presentations, the management agency will decide how to proceed with the proposed regulation.</a:t>
            </a:r>
          </a:p>
        </p:txBody>
      </p:sp>
    </p:spTree>
    <p:extLst>
      <p:ext uri="{BB962C8B-B14F-4D97-AF65-F5344CB8AC3E}">
        <p14:creationId xmlns:p14="http://schemas.microsoft.com/office/powerpoint/2010/main" val="3513344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772</Words>
  <Application>Microsoft Office PowerPoint</Application>
  <PresentationFormat>Widescreen</PresentationFormat>
  <Paragraphs>50</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Wingdings</vt:lpstr>
      <vt:lpstr>Office Theme</vt:lpstr>
      <vt:lpstr>One Fish, Two Fish, Red Fish…Whose Fish?</vt:lpstr>
      <vt:lpstr>Background - Shelby White</vt:lpstr>
      <vt:lpstr>Sustainability</vt:lpstr>
      <vt:lpstr>Stakeholders</vt:lpstr>
      <vt:lpstr>Fishery Management Meeting</vt:lpstr>
      <vt:lpstr>Activity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 Fish, Two Fish, Red Fish…Whose Fish?</dc:title>
  <dc:creator>Shelby White</dc:creator>
  <cp:lastModifiedBy>Celia Cackowski</cp:lastModifiedBy>
  <cp:revision>7</cp:revision>
  <dcterms:created xsi:type="dcterms:W3CDTF">2018-11-30T20:37:49Z</dcterms:created>
  <dcterms:modified xsi:type="dcterms:W3CDTF">2019-04-24T19:17:11Z</dcterms:modified>
</cp:coreProperties>
</file>