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20" autoAdjust="0"/>
  </p:normalViewPr>
  <p:slideViewPr>
    <p:cSldViewPr snapToGrid="0">
      <p:cViewPr varScale="1">
        <p:scale>
          <a:sx n="62" d="100"/>
          <a:sy n="62" d="100"/>
        </p:scale>
        <p:origin x="18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84B42-BA80-43A3-BBA1-CDD8164861FE}" type="datetimeFigureOut">
              <a:rPr lang="en-US" smtClean="0"/>
              <a:t>4/24/2019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8E6A4-2F82-43A9-8428-E1BC9A2BABEC}" type="slidenum">
              <a:rPr lang="en-US" smtClean="0"/>
              <a:t>‹#›</a:t>
            </a:fld>
            <a:endParaRPr lang="en-US"/>
          </a:p>
        </p:txBody>
      </p:sp>
    </p:spTree>
    <p:extLst>
      <p:ext uri="{BB962C8B-B14F-4D97-AF65-F5344CB8AC3E}">
        <p14:creationId xmlns:p14="http://schemas.microsoft.com/office/powerpoint/2010/main" val="413154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8E6A4-2F82-43A9-8428-E1BC9A2BABEC}" type="slidenum">
              <a:rPr lang="en-US" smtClean="0"/>
              <a:t>1</a:t>
            </a:fld>
            <a:endParaRPr lang="en-US"/>
          </a:p>
        </p:txBody>
      </p:sp>
    </p:spTree>
    <p:extLst>
      <p:ext uri="{BB962C8B-B14F-4D97-AF65-F5344CB8AC3E}">
        <p14:creationId xmlns:p14="http://schemas.microsoft.com/office/powerpoint/2010/main" val="339963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introducing sediments: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to students how sediments can be seen as “good” vs. “bad” for ecosystems and for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sediments are a renewable resource for marshes and beaches (good),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they can be detrimental to water quality when there is too much erosion (bad). </a:t>
            </a:r>
          </a:p>
          <a:p>
            <a:endParaRPr lang="en-US" dirty="0"/>
          </a:p>
        </p:txBody>
      </p:sp>
      <p:sp>
        <p:nvSpPr>
          <p:cNvPr id="4" name="Slide Number Placeholder 3"/>
          <p:cNvSpPr>
            <a:spLocks noGrp="1"/>
          </p:cNvSpPr>
          <p:nvPr>
            <p:ph type="sldNum" sz="quarter" idx="5"/>
          </p:nvPr>
        </p:nvSpPr>
        <p:spPr/>
        <p:txBody>
          <a:bodyPr/>
          <a:lstStyle/>
          <a:p>
            <a:fld id="{F378E6A4-2F82-43A9-8428-E1BC9A2BABEC}" type="slidenum">
              <a:rPr lang="en-US" smtClean="0"/>
              <a:t>2</a:t>
            </a:fld>
            <a:endParaRPr lang="en-US"/>
          </a:p>
        </p:txBody>
      </p:sp>
    </p:spTree>
    <p:extLst>
      <p:ext uri="{BB962C8B-B14F-4D97-AF65-F5344CB8AC3E}">
        <p14:creationId xmlns:p14="http://schemas.microsoft.com/office/powerpoint/2010/main" val="108050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introducing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students “Where do we find sediments?” or “Where do we find mud? Sand?”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students give correct answers, put the respective station labels up around the room where each station will be. </a:t>
            </a:r>
            <a:endParaRPr lang="en-US" dirty="0"/>
          </a:p>
        </p:txBody>
      </p:sp>
      <p:sp>
        <p:nvSpPr>
          <p:cNvPr id="4" name="Slide Number Placeholder 3"/>
          <p:cNvSpPr>
            <a:spLocks noGrp="1"/>
          </p:cNvSpPr>
          <p:nvPr>
            <p:ph type="sldNum" sz="quarter" idx="5"/>
          </p:nvPr>
        </p:nvSpPr>
        <p:spPr/>
        <p:txBody>
          <a:bodyPr/>
          <a:lstStyle/>
          <a:p>
            <a:fld id="{F378E6A4-2F82-43A9-8428-E1BC9A2BABEC}" type="slidenum">
              <a:rPr lang="en-US" smtClean="0"/>
              <a:t>3</a:t>
            </a:fld>
            <a:endParaRPr lang="en-US"/>
          </a:p>
        </p:txBody>
      </p:sp>
    </p:spTree>
    <p:extLst>
      <p:ext uri="{BB962C8B-B14F-4D97-AF65-F5344CB8AC3E}">
        <p14:creationId xmlns:p14="http://schemas.microsoft.com/office/powerpoint/2010/main" val="221281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8E6A4-2F82-43A9-8428-E1BC9A2BABEC}" type="slidenum">
              <a:rPr lang="en-US" smtClean="0"/>
              <a:t>5</a:t>
            </a:fld>
            <a:endParaRPr lang="en-US"/>
          </a:p>
        </p:txBody>
      </p:sp>
    </p:spTree>
    <p:extLst>
      <p:ext uri="{BB962C8B-B14F-4D97-AF65-F5344CB8AC3E}">
        <p14:creationId xmlns:p14="http://schemas.microsoft.com/office/powerpoint/2010/main" val="1521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C0461A-6767-484D-A8ED-D5108BFFF5A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159084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0461A-6767-484D-A8ED-D5108BFFF5A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218818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0461A-6767-484D-A8ED-D5108BFFF5A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276403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0461A-6767-484D-A8ED-D5108BFFF5A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67755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0461A-6767-484D-A8ED-D5108BFFF5A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136194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0461A-6767-484D-A8ED-D5108BFFF5A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101024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C0461A-6767-484D-A8ED-D5108BFFF5A2}"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81695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C0461A-6767-484D-A8ED-D5108BFFF5A2}"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271562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0461A-6767-484D-A8ED-D5108BFFF5A2}"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352534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C0461A-6767-484D-A8ED-D5108BFFF5A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286461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C0461A-6767-484D-A8ED-D5108BFFF5A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BFCB5-B42D-42DD-A8F2-6441C5734486}" type="slidenum">
              <a:rPr lang="en-US" smtClean="0"/>
              <a:t>‹#›</a:t>
            </a:fld>
            <a:endParaRPr lang="en-US"/>
          </a:p>
        </p:txBody>
      </p:sp>
    </p:spTree>
    <p:extLst>
      <p:ext uri="{BB962C8B-B14F-4D97-AF65-F5344CB8AC3E}">
        <p14:creationId xmlns:p14="http://schemas.microsoft.com/office/powerpoint/2010/main" val="4600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0461A-6767-484D-A8ED-D5108BFFF5A2}" type="datetimeFigureOut">
              <a:rPr lang="en-US" smtClean="0"/>
              <a:t>4/24/2019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FCB5-B42D-42DD-A8F2-6441C5734486}" type="slidenum">
              <a:rPr lang="en-US" smtClean="0"/>
              <a:t>‹#›</a:t>
            </a:fld>
            <a:endParaRPr lang="en-US"/>
          </a:p>
        </p:txBody>
      </p:sp>
    </p:spTree>
    <p:extLst>
      <p:ext uri="{BB962C8B-B14F-4D97-AF65-F5344CB8AC3E}">
        <p14:creationId xmlns:p14="http://schemas.microsoft.com/office/powerpoint/2010/main" val="72006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amcdonnell@alaska.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11060838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7w6jY6LnpM" TargetMode="External"/><Relationship Id="rId4" Type="http://schemas.openxmlformats.org/officeDocument/2006/relationships/hyperlink" Target="https://www.youtube.com/watch?v=_AIgYACJfSQ&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535FAA-544D-4C41-A4C4-92A8D9559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8900F1E9-FD7C-4256-BDFD-7373CD6DA3E1}"/>
              </a:ext>
            </a:extLst>
          </p:cNvPr>
          <p:cNvSpPr txBox="1"/>
          <p:nvPr/>
        </p:nvSpPr>
        <p:spPr>
          <a:xfrm>
            <a:off x="1557338" y="0"/>
            <a:ext cx="6029325" cy="1015663"/>
          </a:xfrm>
          <a:prstGeom prst="rect">
            <a:avLst/>
          </a:prstGeom>
          <a:noFill/>
        </p:spPr>
        <p:txBody>
          <a:bodyPr wrap="square" rtlCol="0">
            <a:spAutoFit/>
          </a:bodyPr>
          <a:lstStyle/>
          <a:p>
            <a:r>
              <a:rPr lang="en-US" sz="3000" dirty="0">
                <a:solidFill>
                  <a:schemeClr val="bg1"/>
                </a:solidFill>
              </a:rPr>
              <a:t>Describe what you see in this picture. What do you think is going on here?</a:t>
            </a:r>
          </a:p>
        </p:txBody>
      </p:sp>
      <p:sp>
        <p:nvSpPr>
          <p:cNvPr id="3" name="Rectangle 2">
            <a:extLst>
              <a:ext uri="{FF2B5EF4-FFF2-40B4-BE49-F238E27FC236}">
                <a16:creationId xmlns:a16="http://schemas.microsoft.com/office/drawing/2014/main" id="{BE689701-1F37-48F4-8344-5ADD7170BEB5}"/>
              </a:ext>
            </a:extLst>
          </p:cNvPr>
          <p:cNvSpPr/>
          <p:nvPr/>
        </p:nvSpPr>
        <p:spPr>
          <a:xfrm>
            <a:off x="3687288" y="6396335"/>
            <a:ext cx="5456712" cy="461665"/>
          </a:xfrm>
          <a:prstGeom prst="rect">
            <a:avLst/>
          </a:prstGeom>
        </p:spPr>
        <p:txBody>
          <a:bodyPr wrap="square">
            <a:spAutoFit/>
          </a:bodyPr>
          <a:lstStyle/>
          <a:p>
            <a:pPr marL="457200" indent="-457200"/>
            <a:r>
              <a:rPr lang="en-US" sz="1200" dirty="0">
                <a:solidFill>
                  <a:schemeClr val="bg1"/>
                </a:solidFill>
                <a:latin typeface="Times New Roman" panose="02020603050405020304" pitchFamily="18" charset="0"/>
              </a:rPr>
              <a:t>Dangerous River Plume. Photographed August 3, 2015. Andrew McDonnell, University of Alaska Fairbanks, Personal permission. </a:t>
            </a:r>
            <a:r>
              <a:rPr lang="en-US" sz="1200" u="sng" dirty="0">
                <a:solidFill>
                  <a:schemeClr val="bg1"/>
                </a:solidFill>
                <a:latin typeface="Times New Roman" panose="02020603050405020304" pitchFamily="18" charset="0"/>
                <a:hlinkClick r:id="rId4">
                  <a:extLst>
                    <a:ext uri="{A12FA001-AC4F-418D-AE19-62706E023703}">
                      <ahyp:hlinkClr xmlns:ahyp="http://schemas.microsoft.com/office/drawing/2018/hyperlinkcolor" xmlns="" val="tx"/>
                    </a:ext>
                  </a:extLst>
                </a:hlinkClick>
              </a:rPr>
              <a:t>amcdonnell@alaska.edu</a:t>
            </a:r>
            <a:endParaRPr lang="en-US" sz="1200" dirty="0">
              <a:solidFill>
                <a:schemeClr val="bg1"/>
              </a:solidFill>
              <a:effectLst/>
            </a:endParaRPr>
          </a:p>
        </p:txBody>
      </p:sp>
    </p:spTree>
    <p:extLst>
      <p:ext uri="{BB962C8B-B14F-4D97-AF65-F5344CB8AC3E}">
        <p14:creationId xmlns:p14="http://schemas.microsoft.com/office/powerpoint/2010/main" val="336970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F6014-4EF6-4AD4-9DCA-333904A36E02}"/>
              </a:ext>
            </a:extLst>
          </p:cNvPr>
          <p:cNvSpPr txBox="1"/>
          <p:nvPr/>
        </p:nvSpPr>
        <p:spPr>
          <a:xfrm>
            <a:off x="633046" y="3429000"/>
            <a:ext cx="7877908" cy="2800767"/>
          </a:xfrm>
          <a:prstGeom prst="rect">
            <a:avLst/>
          </a:prstGeom>
          <a:noFill/>
        </p:spPr>
        <p:txBody>
          <a:bodyPr wrap="square" rtlCol="0">
            <a:spAutoFit/>
          </a:bodyPr>
          <a:lstStyle/>
          <a:p>
            <a:pPr algn="ctr"/>
            <a:r>
              <a:rPr lang="en-US" sz="3200" dirty="0"/>
              <a:t>Video Links:</a:t>
            </a:r>
          </a:p>
          <a:p>
            <a:endParaRPr lang="en-US" dirty="0"/>
          </a:p>
          <a:p>
            <a:pPr marL="285750" lvl="0" indent="-285750">
              <a:buFont typeface="Arial" panose="020B0604020202020204" pitchFamily="34" charset="0"/>
              <a:buChar char="•"/>
            </a:pPr>
            <a:r>
              <a:rPr lang="en-US" dirty="0"/>
              <a:t>Bay 101: Sediment </a:t>
            </a:r>
            <a:r>
              <a:rPr lang="en-US" u="sng" dirty="0">
                <a:hlinkClick r:id="rId3"/>
              </a:rPr>
              <a:t>https://vimeo.com/110608386</a:t>
            </a: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Marsh Replenishment </a:t>
            </a:r>
            <a:r>
              <a:rPr lang="en-US" u="sng" dirty="0">
                <a:hlinkClick r:id="rId4"/>
              </a:rPr>
              <a:t>https://www.youtube.com/watch?v=_AIgYACJfSQ&amp;feature=youtu.be</a:t>
            </a:r>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Beach Nourishment  </a:t>
            </a:r>
            <a:r>
              <a:rPr lang="en-US" u="sng" dirty="0">
                <a:hlinkClick r:id="rId5"/>
              </a:rPr>
              <a:t>https://www.youtube.com/watch?v=-7w6jY6LnpM</a:t>
            </a:r>
            <a:endParaRPr lang="en-US" dirty="0"/>
          </a:p>
          <a:p>
            <a:endParaRPr lang="en-US" dirty="0"/>
          </a:p>
        </p:txBody>
      </p:sp>
      <p:sp>
        <p:nvSpPr>
          <p:cNvPr id="3" name="Rectangle 2">
            <a:extLst>
              <a:ext uri="{FF2B5EF4-FFF2-40B4-BE49-F238E27FC236}">
                <a16:creationId xmlns:a16="http://schemas.microsoft.com/office/drawing/2014/main" id="{8F57E090-59D1-40E1-9650-1B8ACB11667D}"/>
              </a:ext>
            </a:extLst>
          </p:cNvPr>
          <p:cNvSpPr/>
          <p:nvPr/>
        </p:nvSpPr>
        <p:spPr>
          <a:xfrm>
            <a:off x="633047" y="628233"/>
            <a:ext cx="7347172" cy="2246769"/>
          </a:xfrm>
          <a:prstGeom prst="rect">
            <a:avLst/>
          </a:prstGeom>
        </p:spPr>
        <p:txBody>
          <a:bodyPr wrap="square">
            <a:spAutoFit/>
          </a:bodyPr>
          <a:lstStyle/>
          <a:p>
            <a:pPr algn="ctr"/>
            <a:r>
              <a:rPr lang="en-US" sz="3200" dirty="0"/>
              <a:t>Sediments are a natural part of our world</a:t>
            </a:r>
          </a:p>
          <a:p>
            <a:endParaRPr lang="en-US" dirty="0"/>
          </a:p>
          <a:p>
            <a:pPr marL="285750" lvl="0" indent="-285750">
              <a:buFont typeface="Arial" panose="020B0604020202020204" pitchFamily="34" charset="0"/>
              <a:buChar char="•"/>
            </a:pPr>
            <a:r>
              <a:rPr lang="en-US" dirty="0"/>
              <a:t>Sediments can be “bad” for ecosystems and people when too much erosion causes lower water quality.</a:t>
            </a:r>
          </a:p>
          <a:p>
            <a:pPr lvl="0"/>
            <a:endParaRPr lang="en-US" dirty="0"/>
          </a:p>
          <a:p>
            <a:pPr marL="285750" lvl="0" indent="-285750">
              <a:buFont typeface="Arial" panose="020B0604020202020204" pitchFamily="34" charset="0"/>
              <a:buChar char="•"/>
            </a:pPr>
            <a:r>
              <a:rPr lang="en-US" dirty="0"/>
              <a:t>Sediments can be “good” for ecosystems and people because they are used to replenish marshes and nourish beaches.</a:t>
            </a:r>
          </a:p>
        </p:txBody>
      </p:sp>
    </p:spTree>
    <p:extLst>
      <p:ext uri="{BB962C8B-B14F-4D97-AF65-F5344CB8AC3E}">
        <p14:creationId xmlns:p14="http://schemas.microsoft.com/office/powerpoint/2010/main" val="348263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39DE7-E226-42D1-80D5-D1B0B213AF59}"/>
              </a:ext>
            </a:extLst>
          </p:cNvPr>
          <p:cNvSpPr txBox="1"/>
          <p:nvPr/>
        </p:nvSpPr>
        <p:spPr>
          <a:xfrm>
            <a:off x="633046" y="1061463"/>
            <a:ext cx="7877908" cy="3631763"/>
          </a:xfrm>
          <a:prstGeom prst="rect">
            <a:avLst/>
          </a:prstGeom>
          <a:noFill/>
        </p:spPr>
        <p:txBody>
          <a:bodyPr wrap="square" rtlCol="0">
            <a:spAutoFit/>
          </a:bodyPr>
          <a:lstStyle/>
          <a:p>
            <a:pPr algn="ctr"/>
            <a:r>
              <a:rPr lang="en-US" sz="3200" dirty="0"/>
              <a:t>Game Instructions</a:t>
            </a:r>
          </a:p>
          <a:p>
            <a:endParaRPr lang="en-US" dirty="0"/>
          </a:p>
          <a:p>
            <a:r>
              <a:rPr lang="en-US" dirty="0"/>
              <a:t>You will be travelling around the watershed as an individual grain of sand. </a:t>
            </a:r>
          </a:p>
          <a:p>
            <a:r>
              <a:rPr lang="en-US" dirty="0"/>
              <a:t>Each student is one grain of sand. Keep track of where you go on the worksheet with the table. </a:t>
            </a:r>
          </a:p>
          <a:p>
            <a:endParaRPr lang="en-US" dirty="0"/>
          </a:p>
          <a:p>
            <a:r>
              <a:rPr lang="en-US" dirty="0"/>
              <a:t>Each turn, when you arrive at a new station: </a:t>
            </a:r>
          </a:p>
          <a:p>
            <a:pPr marL="742950" lvl="1" indent="-285750">
              <a:buFont typeface="Courier New" panose="02070309020205020404" pitchFamily="49" charset="0"/>
              <a:buChar char="o"/>
            </a:pPr>
            <a:r>
              <a:rPr lang="en-US" dirty="0"/>
              <a:t>Write down where you have arrived in the 2</a:t>
            </a:r>
            <a:r>
              <a:rPr lang="en-US" baseline="30000" dirty="0"/>
              <a:t>nd</a:t>
            </a:r>
            <a:r>
              <a:rPr lang="en-US" dirty="0"/>
              <a:t> column of the current row and in the first column of the next row down.</a:t>
            </a:r>
          </a:p>
          <a:p>
            <a:pPr marL="742950" lvl="1" indent="-285750">
              <a:buFont typeface="Courier New" panose="02070309020205020404" pitchFamily="49" charset="0"/>
              <a:buChar char="o"/>
            </a:pPr>
            <a:r>
              <a:rPr lang="en-US" dirty="0"/>
              <a:t>Write down how you got there – what was your sediment transport process?</a:t>
            </a:r>
          </a:p>
          <a:p>
            <a:pPr marL="742950" lvl="1" indent="-285750">
              <a:buFont typeface="Courier New" panose="02070309020205020404" pitchFamily="49" charset="0"/>
              <a:buChar char="o"/>
            </a:pPr>
            <a:r>
              <a:rPr lang="en-US" dirty="0"/>
              <a:t>Roll the dice to see where you will go next.</a:t>
            </a:r>
          </a:p>
        </p:txBody>
      </p:sp>
    </p:spTree>
    <p:extLst>
      <p:ext uri="{BB962C8B-B14F-4D97-AF65-F5344CB8AC3E}">
        <p14:creationId xmlns:p14="http://schemas.microsoft.com/office/powerpoint/2010/main" val="237485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D7102A6-9EF3-49F3-92DC-05059D95A673}"/>
              </a:ext>
            </a:extLst>
          </p:cNvPr>
          <p:cNvGraphicFramePr>
            <a:graphicFrameLocks noGrp="1"/>
          </p:cNvGraphicFramePr>
          <p:nvPr>
            <p:extLst>
              <p:ext uri="{D42A27DB-BD31-4B8C-83A1-F6EECF244321}">
                <p14:modId xmlns:p14="http://schemas.microsoft.com/office/powerpoint/2010/main" val="2928823824"/>
              </p:ext>
            </p:extLst>
          </p:nvPr>
        </p:nvGraphicFramePr>
        <p:xfrm>
          <a:off x="519606" y="2443295"/>
          <a:ext cx="8104788" cy="1828800"/>
        </p:xfrm>
        <a:graphic>
          <a:graphicData uri="http://schemas.openxmlformats.org/drawingml/2006/table">
            <a:tbl>
              <a:tblPr firstRow="1" firstCol="1" bandRow="1">
                <a:tableStyleId>{5940675A-B579-460E-94D1-54222C63F5DA}</a:tableStyleId>
              </a:tblPr>
              <a:tblGrid>
                <a:gridCol w="1009848">
                  <a:extLst>
                    <a:ext uri="{9D8B030D-6E8A-4147-A177-3AD203B41FA5}">
                      <a16:colId xmlns:a16="http://schemas.microsoft.com/office/drawing/2014/main" val="2554035843"/>
                    </a:ext>
                  </a:extLst>
                </a:gridCol>
                <a:gridCol w="1794322">
                  <a:extLst>
                    <a:ext uri="{9D8B030D-6E8A-4147-A177-3AD203B41FA5}">
                      <a16:colId xmlns:a16="http://schemas.microsoft.com/office/drawing/2014/main" val="2322661908"/>
                    </a:ext>
                  </a:extLst>
                </a:gridCol>
                <a:gridCol w="1872336">
                  <a:extLst>
                    <a:ext uri="{9D8B030D-6E8A-4147-A177-3AD203B41FA5}">
                      <a16:colId xmlns:a16="http://schemas.microsoft.com/office/drawing/2014/main" val="2122138924"/>
                    </a:ext>
                  </a:extLst>
                </a:gridCol>
                <a:gridCol w="3428282">
                  <a:extLst>
                    <a:ext uri="{9D8B030D-6E8A-4147-A177-3AD203B41FA5}">
                      <a16:colId xmlns:a16="http://schemas.microsoft.com/office/drawing/2014/main" val="3769558796"/>
                    </a:ext>
                  </a:extLst>
                </a:gridCol>
              </a:tblGrid>
              <a:tr h="501483">
                <a:tc>
                  <a:txBody>
                    <a:bodyPr/>
                    <a:lstStyle/>
                    <a:p>
                      <a:pPr algn="l">
                        <a:spcAft>
                          <a:spcPts val="0"/>
                        </a:spcAft>
                      </a:pPr>
                      <a:r>
                        <a:rPr lang="en-US" sz="2000" dirty="0">
                          <a:effectLst/>
                        </a:rPr>
                        <a:t>Time</a:t>
                      </a:r>
                      <a:endParaRPr lang="en-US" sz="2000" dirty="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r>
                        <a:rPr lang="en-US" sz="2000" dirty="0">
                          <a:effectLst/>
                        </a:rPr>
                        <a:t>Location started</a:t>
                      </a:r>
                      <a:endParaRPr lang="en-US" sz="2000" dirty="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r>
                        <a:rPr lang="en-US" sz="2000">
                          <a:effectLst/>
                        </a:rPr>
                        <a:t>Location ended</a:t>
                      </a:r>
                      <a:endParaRPr lang="en-US" sz="200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r>
                        <a:rPr lang="en-US" sz="2000" dirty="0">
                          <a:effectLst/>
                        </a:rPr>
                        <a:t>Transport process (What happened?)</a:t>
                      </a:r>
                      <a:endParaRPr lang="en-US" sz="2000" dirty="0">
                        <a:effectLst/>
                        <a:latin typeface="Calibri" panose="020F0502020204030204" pitchFamily="34" charset="0"/>
                        <a:cs typeface="Times New Roman" panose="02020603050405020304" pitchFamily="18" charset="0"/>
                      </a:endParaRPr>
                    </a:p>
                  </a:txBody>
                  <a:tcPr marL="93617" marR="93617" marT="0" marB="0"/>
                </a:tc>
                <a:extLst>
                  <a:ext uri="{0D108BD9-81ED-4DB2-BD59-A6C34878D82A}">
                    <a16:rowId xmlns:a16="http://schemas.microsoft.com/office/drawing/2014/main" val="3134329231"/>
                  </a:ext>
                </a:extLst>
              </a:tr>
              <a:tr h="501483">
                <a:tc>
                  <a:txBody>
                    <a:bodyPr/>
                    <a:lstStyle/>
                    <a:p>
                      <a:pPr algn="ctr">
                        <a:spcAft>
                          <a:spcPts val="0"/>
                        </a:spcAft>
                      </a:pPr>
                      <a:r>
                        <a:rPr lang="en-US" sz="2000" dirty="0">
                          <a:effectLst/>
                        </a:rPr>
                        <a:t> </a:t>
                      </a:r>
                    </a:p>
                    <a:p>
                      <a:pPr algn="ctr">
                        <a:spcAft>
                          <a:spcPts val="0"/>
                        </a:spcAft>
                      </a:pPr>
                      <a:r>
                        <a:rPr lang="en-US" sz="2000" dirty="0">
                          <a:effectLst/>
                        </a:rPr>
                        <a:t>1</a:t>
                      </a:r>
                      <a:endParaRPr lang="en-US" sz="2000" dirty="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endParaRPr lang="en-US" sz="2000" dirty="0">
                        <a:effectLst/>
                      </a:endParaRPr>
                    </a:p>
                    <a:p>
                      <a:pPr algn="l">
                        <a:spcAft>
                          <a:spcPts val="0"/>
                        </a:spcAft>
                      </a:pPr>
                      <a:r>
                        <a:rPr lang="en-US" sz="2000" dirty="0">
                          <a:effectLst/>
                        </a:rPr>
                        <a:t>Ocean </a:t>
                      </a:r>
                      <a:endParaRPr lang="en-US" sz="2000" dirty="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endParaRPr lang="en-US" sz="2000" dirty="0">
                        <a:effectLst/>
                      </a:endParaRPr>
                    </a:p>
                    <a:p>
                      <a:pPr algn="l">
                        <a:spcAft>
                          <a:spcPts val="0"/>
                        </a:spcAft>
                      </a:pPr>
                      <a:r>
                        <a:rPr lang="en-US" sz="2000" dirty="0">
                          <a:effectLst/>
                        </a:rPr>
                        <a:t>Beach</a:t>
                      </a:r>
                      <a:endParaRPr lang="en-US" sz="2000" dirty="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endParaRPr lang="en-US" sz="2000" dirty="0">
                        <a:effectLst/>
                      </a:endParaRPr>
                    </a:p>
                    <a:p>
                      <a:pPr algn="l">
                        <a:spcAft>
                          <a:spcPts val="0"/>
                        </a:spcAft>
                      </a:pPr>
                      <a:r>
                        <a:rPr lang="en-US" sz="2000" dirty="0">
                          <a:effectLst/>
                        </a:rPr>
                        <a:t> Wind/waves washed me up</a:t>
                      </a:r>
                      <a:endParaRPr lang="en-US" sz="2000" dirty="0">
                        <a:effectLst/>
                        <a:latin typeface="Calibri" panose="020F0502020204030204" pitchFamily="34" charset="0"/>
                        <a:cs typeface="Times New Roman" panose="02020603050405020304" pitchFamily="18" charset="0"/>
                      </a:endParaRPr>
                    </a:p>
                  </a:txBody>
                  <a:tcPr marL="93617" marR="93617" marT="0" marB="0"/>
                </a:tc>
                <a:extLst>
                  <a:ext uri="{0D108BD9-81ED-4DB2-BD59-A6C34878D82A}">
                    <a16:rowId xmlns:a16="http://schemas.microsoft.com/office/drawing/2014/main" val="2502134616"/>
                  </a:ext>
                </a:extLst>
              </a:tr>
              <a:tr h="501483">
                <a:tc>
                  <a:txBody>
                    <a:bodyPr/>
                    <a:lstStyle/>
                    <a:p>
                      <a:pPr algn="ctr">
                        <a:spcAft>
                          <a:spcPts val="0"/>
                        </a:spcAft>
                      </a:pPr>
                      <a:endParaRPr lang="en-US" sz="2000" dirty="0">
                        <a:effectLst/>
                        <a:latin typeface="Calibri" panose="020F0502020204030204" pitchFamily="34" charset="0"/>
                        <a:cs typeface="Times New Roman" panose="02020603050405020304" pitchFamily="18" charset="0"/>
                      </a:endParaRPr>
                    </a:p>
                    <a:p>
                      <a:pPr algn="ctr">
                        <a:spcAft>
                          <a:spcPts val="0"/>
                        </a:spcAft>
                      </a:pPr>
                      <a:r>
                        <a:rPr lang="en-US" sz="2000" dirty="0">
                          <a:effectLst/>
                          <a:latin typeface="Calibri" panose="020F0502020204030204" pitchFamily="34" charset="0"/>
                          <a:cs typeface="Times New Roman" panose="02020603050405020304" pitchFamily="18" charset="0"/>
                        </a:rPr>
                        <a:t>2</a:t>
                      </a:r>
                    </a:p>
                  </a:txBody>
                  <a:tcPr marL="93617" marR="93617" marT="0" marB="0"/>
                </a:tc>
                <a:tc>
                  <a:txBody>
                    <a:bodyPr/>
                    <a:lstStyle/>
                    <a:p>
                      <a:pPr algn="l">
                        <a:spcAft>
                          <a:spcPts val="0"/>
                        </a:spcAft>
                      </a:pPr>
                      <a:endParaRPr lang="en-US" sz="2000" dirty="0">
                        <a:effectLst/>
                        <a:latin typeface="Calibri" panose="020F0502020204030204" pitchFamily="34" charset="0"/>
                        <a:cs typeface="Times New Roman" panose="02020603050405020304" pitchFamily="18" charset="0"/>
                      </a:endParaRPr>
                    </a:p>
                    <a:p>
                      <a:pPr algn="l">
                        <a:spcAft>
                          <a:spcPts val="0"/>
                        </a:spcAft>
                      </a:pPr>
                      <a:r>
                        <a:rPr lang="en-US" sz="2000" dirty="0">
                          <a:effectLst/>
                          <a:latin typeface="Calibri" panose="020F0502020204030204" pitchFamily="34" charset="0"/>
                          <a:cs typeface="Times New Roman" panose="02020603050405020304" pitchFamily="18" charset="0"/>
                        </a:rPr>
                        <a:t>Beach</a:t>
                      </a:r>
                    </a:p>
                  </a:txBody>
                  <a:tcPr marL="93617" marR="93617" marT="0" marB="0"/>
                </a:tc>
                <a:tc>
                  <a:txBody>
                    <a:bodyPr/>
                    <a:lstStyle/>
                    <a:p>
                      <a:pPr algn="l">
                        <a:spcAft>
                          <a:spcPts val="0"/>
                        </a:spcAft>
                      </a:pPr>
                      <a:endParaRPr lang="en-US" sz="2000" dirty="0">
                        <a:effectLst/>
                        <a:latin typeface="Calibri" panose="020F0502020204030204" pitchFamily="34" charset="0"/>
                        <a:cs typeface="Times New Roman" panose="02020603050405020304" pitchFamily="18" charset="0"/>
                      </a:endParaRPr>
                    </a:p>
                  </a:txBody>
                  <a:tcPr marL="93617" marR="93617" marT="0" marB="0"/>
                </a:tc>
                <a:tc>
                  <a:txBody>
                    <a:bodyPr/>
                    <a:lstStyle/>
                    <a:p>
                      <a:pPr algn="l">
                        <a:spcAft>
                          <a:spcPts val="0"/>
                        </a:spcAft>
                      </a:pPr>
                      <a:endParaRPr lang="en-US" sz="2000" dirty="0">
                        <a:effectLst/>
                        <a:latin typeface="Calibri" panose="020F0502020204030204" pitchFamily="34" charset="0"/>
                        <a:cs typeface="Times New Roman" panose="02020603050405020304" pitchFamily="18" charset="0"/>
                      </a:endParaRPr>
                    </a:p>
                  </a:txBody>
                  <a:tcPr marL="93617" marR="93617" marT="0" marB="0"/>
                </a:tc>
                <a:extLst>
                  <a:ext uri="{0D108BD9-81ED-4DB2-BD59-A6C34878D82A}">
                    <a16:rowId xmlns:a16="http://schemas.microsoft.com/office/drawing/2014/main" val="743062112"/>
                  </a:ext>
                </a:extLst>
              </a:tr>
            </a:tbl>
          </a:graphicData>
        </a:graphic>
      </p:graphicFrame>
      <p:sp>
        <p:nvSpPr>
          <p:cNvPr id="4" name="Rectangle 3">
            <a:extLst>
              <a:ext uri="{FF2B5EF4-FFF2-40B4-BE49-F238E27FC236}">
                <a16:creationId xmlns:a16="http://schemas.microsoft.com/office/drawing/2014/main" id="{132965F0-E589-4C47-8AF7-5CD35D304029}"/>
              </a:ext>
            </a:extLst>
          </p:cNvPr>
          <p:cNvSpPr/>
          <p:nvPr/>
        </p:nvSpPr>
        <p:spPr>
          <a:xfrm>
            <a:off x="3774057" y="1151764"/>
            <a:ext cx="1595886" cy="584775"/>
          </a:xfrm>
          <a:prstGeom prst="rect">
            <a:avLst/>
          </a:prstGeom>
        </p:spPr>
        <p:txBody>
          <a:bodyPr wrap="none">
            <a:spAutoFit/>
          </a:bodyPr>
          <a:lstStyle/>
          <a:p>
            <a:pPr algn="ctr"/>
            <a:r>
              <a:rPr lang="en-US" sz="3200" dirty="0"/>
              <a:t>Example</a:t>
            </a:r>
          </a:p>
        </p:txBody>
      </p:sp>
    </p:spTree>
    <p:extLst>
      <p:ext uri="{BB962C8B-B14F-4D97-AF65-F5344CB8AC3E}">
        <p14:creationId xmlns:p14="http://schemas.microsoft.com/office/powerpoint/2010/main" val="19072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7913D2-A5B1-48DE-90DF-136BBEAB7850}"/>
              </a:ext>
            </a:extLst>
          </p:cNvPr>
          <p:cNvSpPr/>
          <p:nvPr/>
        </p:nvSpPr>
        <p:spPr>
          <a:xfrm>
            <a:off x="2352871" y="1151764"/>
            <a:ext cx="4438267" cy="584775"/>
          </a:xfrm>
          <a:prstGeom prst="rect">
            <a:avLst/>
          </a:prstGeom>
        </p:spPr>
        <p:txBody>
          <a:bodyPr wrap="none">
            <a:spAutoFit/>
          </a:bodyPr>
          <a:lstStyle/>
          <a:p>
            <a:pPr algn="ctr"/>
            <a:r>
              <a:rPr lang="en-US" sz="3200" dirty="0"/>
              <a:t>Motivation for this lesson</a:t>
            </a:r>
          </a:p>
        </p:txBody>
      </p:sp>
      <p:pic>
        <p:nvPicPr>
          <p:cNvPr id="4" name="Picture 3">
            <a:extLst>
              <a:ext uri="{FF2B5EF4-FFF2-40B4-BE49-F238E27FC236}">
                <a16:creationId xmlns:a16="http://schemas.microsoft.com/office/drawing/2014/main" id="{2D18A79B-FE80-4424-A050-0D9DAA06A3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23072" y="2183764"/>
            <a:ext cx="2172627" cy="3864419"/>
          </a:xfrm>
          <a:prstGeom prst="rect">
            <a:avLst/>
          </a:prstGeom>
        </p:spPr>
      </p:pic>
      <p:sp>
        <p:nvSpPr>
          <p:cNvPr id="5" name="Rectangle 4">
            <a:extLst>
              <a:ext uri="{FF2B5EF4-FFF2-40B4-BE49-F238E27FC236}">
                <a16:creationId xmlns:a16="http://schemas.microsoft.com/office/drawing/2014/main" id="{51FAADCD-AC3C-42A8-8DA8-18DC6E9D2011}"/>
              </a:ext>
            </a:extLst>
          </p:cNvPr>
          <p:cNvSpPr/>
          <p:nvPr/>
        </p:nvSpPr>
        <p:spPr>
          <a:xfrm>
            <a:off x="2914115" y="2183764"/>
            <a:ext cx="5576742" cy="3139321"/>
          </a:xfrm>
          <a:prstGeom prst="rect">
            <a:avLst/>
          </a:prstGeom>
        </p:spPr>
        <p:txBody>
          <a:bodyPr wrap="square">
            <a:spAutoFit/>
          </a:bodyPr>
          <a:lstStyle/>
          <a:p>
            <a:r>
              <a:rPr lang="en-US" dirty="0">
                <a:ea typeface="Calibri" panose="020F0502020204030204" pitchFamily="34" charset="0"/>
              </a:rPr>
              <a:t>My name is Jessie Turner and I am a marine science graduate student at the Virginia Institute of Marine Science (VIMS). I study water clarity in the Chesapeake Bay. One of my projects is trying to find out how the amount of sediments coming from rivers and bank erosion </a:t>
            </a:r>
            <a:r>
              <a:rPr lang="en-US">
                <a:ea typeface="Calibri" panose="020F0502020204030204" pitchFamily="34" charset="0"/>
              </a:rPr>
              <a:t>changes how </a:t>
            </a:r>
            <a:r>
              <a:rPr lang="en-US" dirty="0">
                <a:ea typeface="Calibri" panose="020F0502020204030204" pitchFamily="34" charset="0"/>
              </a:rPr>
              <a:t>clear the water is in the Bay. I need to know where the sediments came from, how fast they settle to the bottom, and how long they stay in each part of the Chesapeake Bay before they get resuspended and moved somewhere else. I also help collect sediment samples for lots of other projects.</a:t>
            </a:r>
            <a:endParaRPr lang="en-US" dirty="0"/>
          </a:p>
        </p:txBody>
      </p:sp>
    </p:spTree>
    <p:extLst>
      <p:ext uri="{BB962C8B-B14F-4D97-AF65-F5344CB8AC3E}">
        <p14:creationId xmlns:p14="http://schemas.microsoft.com/office/powerpoint/2010/main" val="419173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450</Words>
  <Application>Microsoft Office PowerPoint</Application>
  <PresentationFormat>On-screen Show (4:3)</PresentationFormat>
  <Paragraphs>55</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Turner</dc:creator>
  <cp:lastModifiedBy>Celia Cackowski</cp:lastModifiedBy>
  <cp:revision>14</cp:revision>
  <dcterms:created xsi:type="dcterms:W3CDTF">2018-11-15T16:37:45Z</dcterms:created>
  <dcterms:modified xsi:type="dcterms:W3CDTF">2019-04-24T20:13:35Z</dcterms:modified>
</cp:coreProperties>
</file>