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3" r:id="rId2"/>
    <p:sldId id="284" r:id="rId3"/>
    <p:sldId id="277" r:id="rId4"/>
    <p:sldId id="285" r:id="rId5"/>
    <p:sldId id="280" r:id="rId6"/>
    <p:sldId id="281" r:id="rId7"/>
    <p:sldId id="257" r:id="rId8"/>
    <p:sldId id="256" r:id="rId9"/>
    <p:sldId id="261" r:id="rId10"/>
    <p:sldId id="262" r:id="rId11"/>
    <p:sldId id="263" r:id="rId12"/>
    <p:sldId id="270" r:id="rId13"/>
    <p:sldId id="265" r:id="rId14"/>
    <p:sldId id="272" r:id="rId15"/>
    <p:sldId id="282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5" autoAdjust="0"/>
    <p:restoredTop sz="77844" autoAdjust="0"/>
  </p:normalViewPr>
  <p:slideViewPr>
    <p:cSldViewPr snapToGrid="0">
      <p:cViewPr varScale="1">
        <p:scale>
          <a:sx n="75" d="100"/>
          <a:sy n="75" d="100"/>
        </p:scale>
        <p:origin x="-822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4403F-E328-4E1B-B859-785486017975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BB4CE-F8BD-4AF1-BAF5-3CBA7F363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6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fsc.noaa.gov/turtles/STSSN_formfront.pdf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sefsc.noaa.gov/species/turtles/strandings.htm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Images from Wikimedia Commons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BB4CE-F8BD-4AF1-BAF5-3CBA7F3638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43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Now let’s take this one step further. Who remembers</a:t>
            </a:r>
            <a:r>
              <a:rPr lang="en-US" baseline="0" dirty="0" smtClean="0"/>
              <a:t> what a stranded animal is?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Marine mammals (dolphins, whales,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 can also strand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A </a:t>
            </a:r>
            <a:r>
              <a:rPr lang="en-US" baseline="0" dirty="0" smtClean="0"/>
              <a:t>stranding response team is called in to document and record the event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They are interested in figuring out why these animals are dying and what is causing their death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BB4CE-F8BD-4AF1-BAF5-3CBA7F3638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99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 smtClean="0"/>
              <a:t>- In order to try and figure out why the animal died, similar to a detective investigating a murder, you are first trying to figure out how long it has been since it died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- Pictures are of the decomposition stages of a pig, NOT a marine animal (but essentially the same, shown so they can see the different stages)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That will give you an idea of how long it has been floating in the water before washing up on shore (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. in this example of pigs, the pig with a code 5 obviously died a lot longer ago than the pig with a code 2)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Then you can try and backtrack to determine where it died, and why</a:t>
            </a:r>
            <a:endParaRPr lang="en-US" dirty="0" smtClean="0"/>
          </a:p>
          <a:p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When a stranding team responses to the stranded animal, they look at it and based on observations they assign it a condition code from 0-5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But, this code is only useful if we can associate a time component with it.</a:t>
            </a:r>
          </a:p>
          <a:p>
            <a:pPr marL="0" indent="0">
              <a:buFontTx/>
              <a:buNone/>
            </a:pPr>
            <a:endParaRPr lang="en-US" dirty="0" smtClean="0"/>
          </a:p>
          <a:p>
            <a:r>
              <a:rPr lang="en-US" dirty="0" smtClean="0"/>
              <a:t>Images from Wikimedia Commons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BB4CE-F8BD-4AF1-BAF5-3CBA7F3638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50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Explain the activity to the class: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We are going to play the role of detectives and try to associate a time component with a stranded sea turtle that was found in code 1 (fresh dead)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An experiment was set up where a turtle carcass was laid out and every day it was checked on, and its condition code was noted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Scientists wanted to see how long it took for the sea turtle to go through all the stages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We are going to break up into 6 groups and every group will get a “case file”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In this file, there is information and pictures of a turtle carcass sampled on a certain day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Your job is to compare it to these photos, which are day 0, code 1, and assign your case file turtle a certain condition code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BB4CE-F8BD-4AF1-BAF5-3CBA7F3638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55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To</a:t>
            </a:r>
            <a:r>
              <a:rPr lang="en-US" baseline="0" dirty="0" smtClean="0"/>
              <a:t> do that, there are a few documents in each case file to help you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Fill out police report with a detailed description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Compare that description to the criteria listed in the condition code</a:t>
            </a:r>
          </a:p>
          <a:p>
            <a:pPr marL="1085850" lvl="2" indent="-171450">
              <a:buFontTx/>
              <a:buChar char="-"/>
            </a:pPr>
            <a:r>
              <a:rPr lang="en-US" baseline="0" dirty="0" smtClean="0"/>
              <a:t>Go over parts of turtle</a:t>
            </a:r>
          </a:p>
          <a:p>
            <a:pPr marL="1085850" lvl="2" indent="-171450">
              <a:buFontTx/>
              <a:buChar char="-"/>
            </a:pPr>
            <a:r>
              <a:rPr lang="en-US" baseline="0" dirty="0" smtClean="0"/>
              <a:t>Try to use some anatomy language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Assign the turtle a condition code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Once each group assigns their case file a condition code, we will all share and fill out chart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Scutes</a:t>
            </a:r>
            <a:r>
              <a:rPr lang="en-US" baseline="0" dirty="0" smtClean="0"/>
              <a:t> = bony plates on the shell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Carapace and plastron are the two parts that make up the shell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Carapace covers the top of the turtle, over its back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Plastron cover the bottom, over its belly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Image: Modified from NOAA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 turtle stranding reporting form (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https://www.sefsc.noaa.gov/turtles/STSSN_formfront.pdf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 available 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https://www.sefsc.noaa.gov/species/turtles/strandings.htm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BB4CE-F8BD-4AF1-BAF5-3CBA7F3638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28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One by one, as the photos appear, ask that group what their condition code is and justification</a:t>
            </a:r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/>
              <a:t>Images: © B. Santos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BB4CE-F8BD-4AF1-BAF5-3CBA7F3638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89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Individual activity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BB4CE-F8BD-4AF1-BAF5-3CBA7F3638B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95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Sea turtles are reptiles that live in the ocean. </a:t>
            </a:r>
            <a:endParaRPr lang="en-US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-Size</a:t>
            </a:r>
            <a:r>
              <a:rPr lang="en-US" dirty="0" smtClean="0"/>
              <a:t>: Size</a:t>
            </a:r>
            <a:r>
              <a:rPr lang="en-US" baseline="0" dirty="0" smtClean="0"/>
              <a:t> depends on species, but some adults are over four feet long. </a:t>
            </a:r>
            <a:r>
              <a:rPr lang="en-US" dirty="0" smtClean="0"/>
              <a:t>Leatherbacks are the biggest of the extant sea turtle species, and they can grow</a:t>
            </a:r>
            <a:r>
              <a:rPr lang="en-US" baseline="0" dirty="0" smtClean="0"/>
              <a:t> to be up to 8ft long and 1,500 </a:t>
            </a:r>
            <a:r>
              <a:rPr lang="en-US" baseline="0" dirty="0" err="1" smtClean="0"/>
              <a:t>lbs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-Diet</a:t>
            </a:r>
            <a:r>
              <a:rPr lang="en-US" dirty="0" smtClean="0"/>
              <a:t>: Sea turtles feed on lots of different things</a:t>
            </a:r>
            <a:r>
              <a:rPr lang="en-US" baseline="0" dirty="0" smtClean="0"/>
              <a:t> and depends on the species, but common prey items include jellyfish, seagrass, crabs, shrimp, and sponges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-Lifespan</a:t>
            </a:r>
            <a:r>
              <a:rPr lang="en-US" dirty="0" smtClean="0"/>
              <a:t>: Lifespan</a:t>
            </a:r>
            <a:r>
              <a:rPr lang="en-US" baseline="0" dirty="0" smtClean="0"/>
              <a:t> depends on species and can be really hard to determine. Although some</a:t>
            </a:r>
            <a:r>
              <a:rPr lang="en-US" dirty="0" smtClean="0"/>
              <a:t> species are believed to be able to live to be over 150 years old,</a:t>
            </a:r>
            <a:r>
              <a:rPr lang="en-US" baseline="0" dirty="0" smtClean="0"/>
              <a:t> due to multiple threats, turtles aren’t living as long anymore. It is believed that today, most species live up to be 50-80 years old.</a:t>
            </a:r>
          </a:p>
          <a:p>
            <a:r>
              <a:rPr lang="en-US" altLang="en-US" b="1" baseline="0" dirty="0" smtClean="0">
                <a:latin typeface="Arial" panose="020B0604020202020204" pitchFamily="34" charset="0"/>
              </a:rPr>
              <a:t>-Reproduction</a:t>
            </a:r>
            <a:r>
              <a:rPr lang="en-US" altLang="en-US" baseline="0" dirty="0" smtClean="0">
                <a:latin typeface="Arial" panose="020B0604020202020204" pitchFamily="34" charset="0"/>
              </a:rPr>
              <a:t>: Turtles spend their entire lives in the ocean and then return to the same nesting beaches where they were born to lay their eggs. </a:t>
            </a:r>
            <a:r>
              <a:rPr lang="en-US" altLang="en-US" baseline="0" dirty="0" smtClean="0">
                <a:latin typeface="+mn-lt"/>
              </a:rPr>
              <a:t>T</a:t>
            </a:r>
            <a:r>
              <a:rPr lang="en-US" dirty="0" smtClean="0"/>
              <a:t>he nest from one female can have more than 100 eggs in it, depending on species.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-Fun fact</a:t>
            </a:r>
            <a:r>
              <a:rPr lang="en-US" sz="1200" b="0" dirty="0" smtClean="0"/>
              <a:t>: Can </a:t>
            </a:r>
            <a:r>
              <a:rPr lang="en-US" sz="1200" dirty="0" smtClean="0"/>
              <a:t>hold their breath for up to 7 hours. Sea turtles are air breathing reptiles so they have lungs and need to surface to breathe.</a:t>
            </a:r>
            <a:r>
              <a:rPr lang="en-US" sz="1200" baseline="0" dirty="0" smtClean="0"/>
              <a:t> But, they can hold their breath for several hours depending on activity intensity. A resting or sleeping turtle can hold its breath for 4-7 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baseline="0" dirty="0" smtClean="0"/>
              <a:t>Additional Information: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https://conserveturtles.org/information-sea-turtles-frequently-asked-questions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http://www.seeturtles.org/sea-turtle-facts/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http://www.livescience.com/55507-sea-turtles.html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E3389-FBB2-4E8B-8AF7-C11426577B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40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US" altLang="en-US" dirty="0" smtClean="0">
                <a:latin typeface="Arial" panose="020B0604020202020204" pitchFamily="34" charset="0"/>
              </a:rPr>
              <a:t>7 sea turtle species around the world</a:t>
            </a:r>
          </a:p>
          <a:p>
            <a:pPr marL="171450" indent="-171450">
              <a:buFontTx/>
              <a:buChar char="-"/>
            </a:pPr>
            <a:r>
              <a:rPr lang="en-US" altLang="en-US" dirty="0" smtClean="0">
                <a:latin typeface="Arial" panose="020B0604020202020204" pitchFamily="34" charset="0"/>
              </a:rPr>
              <a:t>What are differences</a:t>
            </a:r>
            <a:r>
              <a:rPr lang="en-US" altLang="en-US" baseline="0" dirty="0" smtClean="0">
                <a:latin typeface="Arial" panose="020B0604020202020204" pitchFamily="34" charset="0"/>
              </a:rPr>
              <a:t> you see among the different sea turtle species</a:t>
            </a:r>
            <a:endParaRPr lang="en-US" altLang="en-US" dirty="0" smtClean="0">
              <a:latin typeface="Arial" panose="020B0604020202020204" pitchFamily="34" charset="0"/>
            </a:endParaRPr>
          </a:p>
          <a:p>
            <a:pPr marL="628650" lvl="1" indent="-171450">
              <a:buFontTx/>
              <a:buChar char="-"/>
            </a:pPr>
            <a:r>
              <a:rPr lang="en-US" altLang="en-US" dirty="0" smtClean="0">
                <a:latin typeface="Arial" panose="020B0604020202020204" pitchFamily="34" charset="0"/>
              </a:rPr>
              <a:t>Note that leatherbacks do not have hard shell like the others, but a soft, rubbery shell</a:t>
            </a:r>
          </a:p>
          <a:p>
            <a:pPr marL="628650" lvl="1" indent="-171450">
              <a:buFontTx/>
              <a:buChar char="-"/>
            </a:pPr>
            <a:r>
              <a:rPr lang="en-US" altLang="en-US" dirty="0" smtClean="0">
                <a:latin typeface="Arial" panose="020B0604020202020204" pitchFamily="34" charset="0"/>
              </a:rPr>
              <a:t>Leatherbacks are the biggest turtles, they grow up to 9 feet, and have been around since the time of the dinosaurs</a:t>
            </a:r>
          </a:p>
          <a:p>
            <a:pPr marL="628650" lvl="1" indent="-171450">
              <a:buFontTx/>
              <a:buChar char="-"/>
            </a:pPr>
            <a:r>
              <a:rPr lang="en-US" altLang="en-US" dirty="0" smtClean="0">
                <a:latin typeface="Arial" panose="020B0604020202020204" pitchFamily="34" charset="0"/>
              </a:rPr>
              <a:t>The other 6 species are</a:t>
            </a:r>
            <a:r>
              <a:rPr lang="en-US" altLang="en-US" baseline="0" dirty="0" smtClean="0">
                <a:latin typeface="Arial" panose="020B0604020202020204" pitchFamily="34" charset="0"/>
              </a:rPr>
              <a:t> “hard-shelled” sea turtles, with the typical characteristic hard turtle shell that we think of when we think of turtles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- 6 of the species are found in US waters with exception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Flatback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which is found only in Australian waters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6E8FC8-DFFD-4D27-AA6F-030F13F81E91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19571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ature turtles migrate to reach coastal breeding sites. Females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hatch their eggs in the same nesting beaches that they were born.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 and female turtles mate in the water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ales return to deep sea to feed, while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4) Female sea turtles alternate between mating in the water and 5) laying their eggs for several on land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several weeks. Depending on turtle species, a female will lay 2-8 nests throughout the nesting season.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7) After about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two months, the eggs in the nest hatch. Hatching typically occurs at night to avoid predation, and the baby turtles (known as hatchlings), crawl to the water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8) The hatchlings swim out to sea, growing and eating until reaching reproductive age and continuing the cycle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Images from Wikimedia Commons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6E8FC8-DFFD-4D27-AA6F-030F13F81E91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12405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  <a:defRPr/>
            </a:pPr>
            <a:r>
              <a:rPr lang="en-US" dirty="0" smtClean="0"/>
              <a:t>What does it mean to be endangered? Species that is in danger of becoming extinct</a:t>
            </a:r>
          </a:p>
          <a:p>
            <a:pPr marL="171450" indent="-171450">
              <a:buFontTx/>
              <a:buChar char="-"/>
              <a:defRPr/>
            </a:pPr>
            <a:r>
              <a:rPr lang="en-US" dirty="0" smtClean="0"/>
              <a:t>What does it mean to be threatened? Species that is likely to become endangered soon</a:t>
            </a:r>
          </a:p>
          <a:p>
            <a:pPr marL="171450" indent="-171450">
              <a:buFontTx/>
              <a:buChar char="-"/>
              <a:defRPr/>
            </a:pPr>
            <a:r>
              <a:rPr lang="en-US" dirty="0" smtClean="0"/>
              <a:t>Which is worse? Endangered </a:t>
            </a:r>
          </a:p>
          <a:p>
            <a:pPr marL="171450" indent="-171450">
              <a:buFontTx/>
              <a:buChar char="-"/>
              <a:defRPr/>
            </a:pPr>
            <a:r>
              <a:rPr lang="en-US" dirty="0" smtClean="0"/>
              <a:t>Do you think any sea turtle species are endangered or threatened? Of the 7 species, how many?</a:t>
            </a:r>
          </a:p>
          <a:p>
            <a:pPr marL="628650" lvl="1" indent="-171450">
              <a:buFontTx/>
              <a:buChar char="-"/>
              <a:defRPr/>
            </a:pPr>
            <a:r>
              <a:rPr lang="en-US" dirty="0" smtClean="0"/>
              <a:t>All of them</a:t>
            </a:r>
          </a:p>
          <a:p>
            <a:pPr marL="171450" indent="-171450">
              <a:buFontTx/>
              <a:buChar char="-"/>
              <a:defRPr/>
            </a:pPr>
            <a:r>
              <a:rPr lang="en-US" dirty="0" smtClean="0"/>
              <a:t>Why? What type of threats do you think there are to sea turtles?</a:t>
            </a:r>
          </a:p>
          <a:p>
            <a:pPr marL="171450" indent="-171450">
              <a:buFontTx/>
              <a:buChar char="-"/>
              <a:defRPr/>
            </a:pPr>
            <a:r>
              <a:rPr lang="en-US" dirty="0" smtClean="0"/>
              <a:t>Examples:</a:t>
            </a:r>
          </a:p>
          <a:p>
            <a:pPr eaLnBrk="1" hangingPunct="1">
              <a:defRPr/>
            </a:pPr>
            <a:endParaRPr lang="en-US" altLang="en-US" dirty="0" smtClean="0">
              <a:latin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dirty="0" smtClean="0">
                <a:latin typeface="Arial" panose="020B0604020202020204" pitchFamily="34" charset="0"/>
              </a:rPr>
              <a:t>Harvesting for meat, eggs, shells, oil</a:t>
            </a:r>
          </a:p>
          <a:p>
            <a:pPr eaLnBrk="1" hangingPunct="1">
              <a:defRPr/>
            </a:pPr>
            <a:r>
              <a:rPr lang="en-US" altLang="en-US" dirty="0" smtClean="0">
                <a:latin typeface="Arial" panose="020B0604020202020204" pitchFamily="34" charset="0"/>
              </a:rPr>
              <a:t>Pollution; plastic bags mistaken for jellyfish</a:t>
            </a:r>
          </a:p>
          <a:p>
            <a:pPr eaLnBrk="1" hangingPunct="1">
              <a:defRPr/>
            </a:pPr>
            <a:r>
              <a:rPr lang="en-US" altLang="en-US" dirty="0" smtClean="0">
                <a:latin typeface="Arial" panose="020B0604020202020204" pitchFamily="34" charset="0"/>
              </a:rPr>
              <a:t>Boat strikes/boat collision (top right image)</a:t>
            </a:r>
          </a:p>
          <a:p>
            <a:pPr eaLnBrk="1" hangingPunct="1">
              <a:defRPr/>
            </a:pPr>
            <a:r>
              <a:rPr lang="en-US" altLang="en-US" dirty="0" smtClean="0">
                <a:latin typeface="Arial" panose="020B0604020202020204" pitchFamily="34" charset="0"/>
              </a:rPr>
              <a:t>Fisheries interactions: Bycatch or entanglement in gear (bottom right image)</a:t>
            </a:r>
          </a:p>
          <a:p>
            <a:pPr eaLnBrk="1" hangingPunct="1">
              <a:defRPr/>
            </a:pPr>
            <a:r>
              <a:rPr lang="en-US" altLang="en-US" dirty="0" smtClean="0">
                <a:latin typeface="Arial" panose="020B0604020202020204" pitchFamily="34" charset="0"/>
              </a:rPr>
              <a:t>Predators</a:t>
            </a:r>
          </a:p>
          <a:p>
            <a:pPr eaLnBrk="1" hangingPunct="1">
              <a:defRPr/>
            </a:pPr>
            <a:r>
              <a:rPr lang="en-US" altLang="en-US" dirty="0" smtClean="0">
                <a:latin typeface="Arial" panose="020B0604020202020204" pitchFamily="34" charset="0"/>
              </a:rPr>
              <a:t>Beach development</a:t>
            </a:r>
          </a:p>
          <a:p>
            <a:pPr eaLnBrk="1" hangingPunct="1">
              <a:defRPr/>
            </a:pPr>
            <a:r>
              <a:rPr lang="en-US" altLang="en-US" dirty="0" smtClean="0">
                <a:latin typeface="Arial" panose="020B0604020202020204" pitchFamily="34" charset="0"/>
              </a:rPr>
              <a:t>Beach lighting</a:t>
            </a:r>
          </a:p>
          <a:p>
            <a:pPr eaLnBrk="1" hangingPunct="1">
              <a:defRPr/>
            </a:pPr>
            <a:r>
              <a:rPr lang="en-US" altLang="en-US" dirty="0" smtClean="0">
                <a:latin typeface="Arial" panose="020B0604020202020204" pitchFamily="34" charset="0"/>
              </a:rPr>
              <a:t>Disease (bottom right image, turtle with external</a:t>
            </a:r>
            <a:r>
              <a:rPr lang="en-US" altLang="en-US" baseline="0" dirty="0" smtClean="0">
                <a:latin typeface="Arial" panose="020B0604020202020204" pitchFamily="34" charset="0"/>
              </a:rPr>
              <a:t> tumors)</a:t>
            </a:r>
            <a:endParaRPr lang="en-US" altLang="en-US" dirty="0" smtClean="0">
              <a:latin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dirty="0" smtClean="0">
                <a:latin typeface="Arial" panose="020B0604020202020204" pitchFamily="34" charset="0"/>
              </a:rPr>
              <a:t>Oil spills (top right image): oil</a:t>
            </a:r>
            <a:r>
              <a:rPr lang="en-US" altLang="en-US" baseline="0" dirty="0" smtClean="0">
                <a:latin typeface="Arial" panose="020B0604020202020204" pitchFamily="34" charset="0"/>
              </a:rPr>
              <a:t> can get ingested when turtle surfaces to breathe</a:t>
            </a:r>
            <a:endParaRPr lang="en-US" altLang="en-US" dirty="0" smtClean="0"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dirty="0" smtClean="0"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Images from Wikimedia Commons</a:t>
            </a:r>
          </a:p>
          <a:p>
            <a:pPr eaLnBrk="1" hangingPunct="1">
              <a:defRPr/>
            </a:pPr>
            <a:endParaRPr lang="en-US" altLang="en-US" dirty="0" smtClean="0">
              <a:latin typeface="Arial" panose="020B0604020202020204" pitchFamily="34" charset="0"/>
            </a:endParaRPr>
          </a:p>
          <a:p>
            <a:pPr marL="171450" indent="-171450">
              <a:buFontTx/>
              <a:buChar char="-"/>
              <a:defRPr/>
            </a:pPr>
            <a:endParaRPr 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F3B921-6A71-4898-9CCC-FCDD98E8CD9F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15442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US" altLang="en-US" dirty="0" smtClean="0">
                <a:latin typeface="Arial" panose="020B0604020202020204" pitchFamily="34" charset="0"/>
              </a:rPr>
              <a:t>What is a stranded sea turtle?</a:t>
            </a:r>
          </a:p>
          <a:p>
            <a:pPr marL="628650" lvl="1" indent="-171450">
              <a:buFontTx/>
              <a:buChar char="-"/>
            </a:pPr>
            <a:r>
              <a:rPr lang="en-US" altLang="en-US" dirty="0" smtClean="0">
                <a:latin typeface="Arial" panose="020B0604020202020204" pitchFamily="34" charset="0"/>
              </a:rPr>
              <a:t>Any ocean turtle that washes up on beaches either really sick but usually deceased </a:t>
            </a:r>
          </a:p>
          <a:p>
            <a:pPr marL="171450" indent="-171450">
              <a:buFontTx/>
              <a:buChar char="-"/>
            </a:pPr>
            <a:r>
              <a:rPr lang="en-US" altLang="en-US" dirty="0" smtClean="0">
                <a:latin typeface="Arial" panose="020B0604020202020204" pitchFamily="34" charset="0"/>
              </a:rPr>
              <a:t>What other animals can become stranded?</a:t>
            </a:r>
          </a:p>
          <a:p>
            <a:pPr marL="628650" lvl="1" indent="-171450">
              <a:buFontTx/>
              <a:buChar char="-"/>
            </a:pPr>
            <a:r>
              <a:rPr lang="en-US" altLang="en-US" dirty="0" smtClean="0">
                <a:latin typeface="Arial" panose="020B0604020202020204" pitchFamily="34" charset="0"/>
              </a:rPr>
              <a:t>Dolphins, whales, seals, </a:t>
            </a:r>
            <a:r>
              <a:rPr lang="en-US" altLang="en-US" dirty="0" err="1" smtClean="0">
                <a:latin typeface="Arial" panose="020B0604020202020204" pitchFamily="34" charset="0"/>
              </a:rPr>
              <a:t>etc</a:t>
            </a:r>
            <a:endParaRPr lang="en-US" altLang="en-US" dirty="0" smtClean="0">
              <a:latin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altLang="en-US" dirty="0" smtClean="0">
                <a:latin typeface="Arial" panose="020B0604020202020204" pitchFamily="34" charset="0"/>
              </a:rPr>
              <a:t>Each (coastal) state has a stranding response team, that responses to reports of </a:t>
            </a:r>
            <a:r>
              <a:rPr lang="en-US" altLang="en-US" dirty="0" err="1" smtClean="0">
                <a:latin typeface="Arial" panose="020B0604020202020204" pitchFamily="34" charset="0"/>
              </a:rPr>
              <a:t>strandings</a:t>
            </a:r>
            <a:r>
              <a:rPr lang="en-US" altLang="en-US" dirty="0" smtClean="0">
                <a:latin typeface="Arial" panose="020B0604020202020204" pitchFamily="34" charset="0"/>
              </a:rPr>
              <a:t> and comes in to take data and investigate</a:t>
            </a:r>
          </a:p>
          <a:p>
            <a:pPr marL="171450" indent="-171450">
              <a:buFontTx/>
              <a:buChar char="-"/>
            </a:pPr>
            <a:r>
              <a:rPr lang="en-US" altLang="en-US" i="1" dirty="0" smtClean="0">
                <a:latin typeface="Arial" panose="020B0604020202020204" pitchFamily="34" charset="0"/>
              </a:rPr>
              <a:t>Optional:</a:t>
            </a:r>
            <a:r>
              <a:rPr lang="en-US" altLang="en-US" i="1" baseline="0" dirty="0" smtClean="0">
                <a:latin typeface="Arial" panose="020B0604020202020204" pitchFamily="34" charset="0"/>
              </a:rPr>
              <a:t> look up the stranding team in your state</a:t>
            </a:r>
          </a:p>
          <a:p>
            <a:pPr marL="171450" indent="-171450">
              <a:buFontTx/>
              <a:buChar char="-"/>
            </a:pPr>
            <a:endParaRPr lang="en-US" altLang="en-US" i="1" baseline="0" dirty="0" smtClean="0">
              <a:latin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en-US" altLang="en-US" i="0" baseline="0" dirty="0" smtClean="0">
                <a:latin typeface="Arial" panose="020B0604020202020204" pitchFamily="34" charset="0"/>
              </a:rPr>
              <a:t>Right-hand image from </a:t>
            </a:r>
            <a:r>
              <a:rPr lang="en-US" altLang="en-US" i="0" baseline="0" dirty="0" err="1" smtClean="0">
                <a:latin typeface="Arial" panose="020B0604020202020204" pitchFamily="34" charset="0"/>
              </a:rPr>
              <a:t>MaxPixel</a:t>
            </a:r>
            <a:r>
              <a:rPr lang="en-US" altLang="en-US" i="0" baseline="0" dirty="0" smtClean="0">
                <a:latin typeface="Arial" panose="020B0604020202020204" pitchFamily="34" charset="0"/>
              </a:rPr>
              <a:t> (open source images)</a:t>
            </a:r>
            <a:endParaRPr lang="en-US" altLang="en-US" i="0" dirty="0" smtClean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53A622-9C93-4CEB-BF4C-816A33AA27AF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3064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Hop to it: Talk to your group about some threats that sea turtles 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BB4CE-F8BD-4AF1-BAF5-3CBA7F3638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32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100" dirty="0" smtClean="0"/>
              <a:t>Say you have these</a:t>
            </a:r>
            <a:r>
              <a:rPr lang="en-US" sz="1100" baseline="0" dirty="0" smtClean="0"/>
              <a:t> 4</a:t>
            </a:r>
            <a:r>
              <a:rPr lang="en-US" sz="1100" dirty="0" smtClean="0"/>
              <a:t> bananas sitting on your countertop</a:t>
            </a:r>
          </a:p>
          <a:p>
            <a:pPr marL="171450" indent="-171450">
              <a:buFontTx/>
              <a:buChar char="-"/>
            </a:pPr>
            <a:r>
              <a:rPr lang="en-US" sz="1100" dirty="0" smtClean="0"/>
              <a:t>Which one(s) would</a:t>
            </a:r>
            <a:r>
              <a:rPr lang="en-US" sz="1100" baseline="0" dirty="0" smtClean="0"/>
              <a:t> you eat?</a:t>
            </a:r>
          </a:p>
          <a:p>
            <a:pPr marL="171450" indent="-171450">
              <a:buFontTx/>
              <a:buChar char="-"/>
            </a:pPr>
            <a:r>
              <a:rPr lang="en-US" sz="1100" baseline="0" dirty="0" smtClean="0"/>
              <a:t>Which one(s) would you not eat?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100" baseline="0" dirty="0" smtClean="0"/>
              <a:t>Why? </a:t>
            </a:r>
            <a:r>
              <a:rPr lang="en-US" sz="1100" dirty="0" smtClean="0"/>
              <a:t>What are different about these bananas?</a:t>
            </a:r>
            <a:r>
              <a:rPr lang="en-US" sz="1100" baseline="0" dirty="0" smtClean="0"/>
              <a:t> (because the bananas are getting rotten, </a:t>
            </a:r>
            <a:r>
              <a:rPr lang="en-US" sz="1100" baseline="0" dirty="0" err="1" smtClean="0"/>
              <a:t>etc</a:t>
            </a:r>
            <a:r>
              <a:rPr lang="en-US" sz="1100" baseline="0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en-US" sz="1100" baseline="0" dirty="0" smtClean="0"/>
              <a:t>How do you know they are getting rotten? (color, smell, texture)</a:t>
            </a:r>
          </a:p>
          <a:p>
            <a:pPr marL="171450" indent="-171450">
              <a:buFontTx/>
              <a:buChar char="-"/>
            </a:pPr>
            <a:r>
              <a:rPr lang="en-US" sz="1100" baseline="0" dirty="0" smtClean="0"/>
              <a:t>How long do you think it takes, sitting on the counter, to get from the fresh banana to banana two? Three? Four? (if you have to guess in days)</a:t>
            </a:r>
          </a:p>
          <a:p>
            <a:pPr marL="171450" indent="-171450">
              <a:buFontTx/>
              <a:buChar char="-"/>
            </a:pPr>
            <a:r>
              <a:rPr lang="en-US" sz="1100" baseline="0" dirty="0" smtClean="0"/>
              <a:t>How would you test that? (leave the fresh banana sitting out, check on it every day, see how long it takes to get rotten)</a:t>
            </a:r>
          </a:p>
          <a:p>
            <a:pPr marL="171450" indent="-171450">
              <a:buFontTx/>
              <a:buChar char="-"/>
            </a:pPr>
            <a:endParaRPr lang="en-US" sz="1100" baseline="0" dirty="0" smtClean="0"/>
          </a:p>
          <a:p>
            <a:pPr marL="0" indent="0">
              <a:buFontTx/>
              <a:buNone/>
            </a:pPr>
            <a:r>
              <a:rPr lang="en-US" sz="1100" dirty="0" smtClean="0"/>
              <a:t>Image from: http://www.tophealthylifeadvices.com/how-to-resurrect-a-rotten-banana/ 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BB4CE-F8BD-4AF1-BAF5-3CBA7F3638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14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8000" dirty="0" smtClean="0"/>
              <a:t>- Now lets think about a crime scene.</a:t>
            </a:r>
            <a:r>
              <a:rPr lang="en-US" sz="8000" baseline="0" dirty="0" smtClean="0"/>
              <a:t> Say there is a murder and detectives come across a body. One of the most important questions you need to know is how long since the crime happened? Hours? Days? Weeks?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One of the ways to begin</a:t>
            </a:r>
            <a:r>
              <a:rPr lang="en-US" baseline="0" dirty="0" smtClean="0"/>
              <a:t> to determine time since death is to look at the body. What does it look like? Is it cold? Does it smell yet?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Similar to the bananas, it will look different depending on how many days has passed since death. A human body will look different 1 day after death, versus 1 week after death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BB4CE-F8BD-4AF1-BAF5-3CBA7F3638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80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FF5B-B843-47E8-9CB5-0BF9B8194C0E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DE6D-C0C1-4BAE-8BFB-CCD4C6813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88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FF5B-B843-47E8-9CB5-0BF9B8194C0E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DE6D-C0C1-4BAE-8BFB-CCD4C6813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4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FF5B-B843-47E8-9CB5-0BF9B8194C0E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DE6D-C0C1-4BAE-8BFB-CCD4C6813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7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FF5B-B843-47E8-9CB5-0BF9B8194C0E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DE6D-C0C1-4BAE-8BFB-CCD4C6813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1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FF5B-B843-47E8-9CB5-0BF9B8194C0E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DE6D-C0C1-4BAE-8BFB-CCD4C6813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44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FF5B-B843-47E8-9CB5-0BF9B8194C0E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DE6D-C0C1-4BAE-8BFB-CCD4C6813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95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FF5B-B843-47E8-9CB5-0BF9B8194C0E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DE6D-C0C1-4BAE-8BFB-CCD4C6813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21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FF5B-B843-47E8-9CB5-0BF9B8194C0E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DE6D-C0C1-4BAE-8BFB-CCD4C6813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58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FF5B-B843-47E8-9CB5-0BF9B8194C0E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DE6D-C0C1-4BAE-8BFB-CCD4C6813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43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FF5B-B843-47E8-9CB5-0BF9B8194C0E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DE6D-C0C1-4BAE-8BFB-CCD4C6813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72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FF5B-B843-47E8-9CB5-0BF9B8194C0E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DE6D-C0C1-4BAE-8BFB-CCD4C6813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00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CFF5B-B843-47E8-9CB5-0BF9B8194C0E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0DE6D-C0C1-4BAE-8BFB-CCD4C6813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9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2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5" Type="http://schemas.openxmlformats.org/officeDocument/2006/relationships/image" Target="../media/image41.jpeg"/><Relationship Id="rId10" Type="http://schemas.openxmlformats.org/officeDocument/2006/relationships/image" Target="../media/image36.jpeg"/><Relationship Id="rId4" Type="http://schemas.openxmlformats.org/officeDocument/2006/relationships/image" Target="../media/image12.jpe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081" y="0"/>
            <a:ext cx="2" cy="6858000"/>
            <a:chOff x="55400" y="-1"/>
            <a:chExt cx="3" cy="9144001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55400" y="4587498"/>
              <a:ext cx="0" cy="4556502"/>
            </a:xfrm>
            <a:prstGeom prst="line">
              <a:avLst/>
            </a:prstGeom>
            <a:ln w="2317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55402" y="2285999"/>
              <a:ext cx="0" cy="4064559"/>
            </a:xfrm>
            <a:prstGeom prst="line">
              <a:avLst/>
            </a:prstGeom>
            <a:ln w="2317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55403" y="-1"/>
              <a:ext cx="0" cy="2907323"/>
            </a:xfrm>
            <a:prstGeom prst="line">
              <a:avLst/>
            </a:prstGeom>
            <a:ln w="2317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File:Hawksbill Sea Turtle Carey de Concha (584060241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9792" y="2030070"/>
            <a:ext cx="5312716" cy="36923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een turtle swimming over coral reefs in Ko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267" y="2039406"/>
            <a:ext cx="4910667" cy="3683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538148"/>
            <a:ext cx="12191999" cy="117211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Sea Turtles</a:t>
            </a:r>
            <a:endParaRPr lang="en-US" sz="66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93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Textures Old paper backgroun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stranded anim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540" y="1405524"/>
            <a:ext cx="6274596" cy="470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stranded animal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17" y="1343610"/>
            <a:ext cx="3868689" cy="228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stranded sea turtl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16" y="3733858"/>
            <a:ext cx="3868689" cy="251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57205" y="111034"/>
            <a:ext cx="11882396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Strandings</a:t>
            </a:r>
            <a:endParaRPr lang="en-US" sz="5400" b="1" cap="none" spc="0" dirty="0">
              <a:ln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581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Textures Old paper backgroun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777954"/>
              </p:ext>
            </p:extLst>
          </p:nvPr>
        </p:nvGraphicFramePr>
        <p:xfrm>
          <a:off x="526552" y="387589"/>
          <a:ext cx="4838924" cy="5799906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638416"/>
                <a:gridCol w="3200508"/>
              </a:tblGrid>
              <a:tr h="5888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Condition Code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roid Sans Fallback"/>
                        <a:cs typeface="Calibri" panose="020F0502020204030204" pitchFamily="34" charset="0"/>
                      </a:endParaRPr>
                    </a:p>
                  </a:txBody>
                  <a:tcPr marL="75824" marR="758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Carcass State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roid Sans Fallback"/>
                        <a:cs typeface="Calibri" panose="020F0502020204030204" pitchFamily="34" charset="0"/>
                      </a:endParaRPr>
                    </a:p>
                  </a:txBody>
                  <a:tcPr marL="75824" marR="75824" marT="0" marB="0"/>
                </a:tc>
              </a:tr>
              <a:tr h="3590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roid Sans Fallback"/>
                        <a:cs typeface="Calibri" panose="020F0502020204030204" pitchFamily="34" charset="0"/>
                      </a:endParaRPr>
                    </a:p>
                  </a:txBody>
                  <a:tcPr marL="75824" marR="758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Alive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roid Sans Fallback"/>
                        <a:cs typeface="Calibri" panose="020F0502020204030204" pitchFamily="34" charset="0"/>
                      </a:endParaRPr>
                    </a:p>
                  </a:txBody>
                  <a:tcPr marL="75824" marR="75824" marT="0" marB="0" anchor="ctr"/>
                </a:tc>
              </a:tr>
              <a:tr h="11088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roid Sans Fallback"/>
                        <a:cs typeface="Calibri" panose="020F0502020204030204" pitchFamily="34" charset="0"/>
                      </a:endParaRPr>
                    </a:p>
                  </a:txBody>
                  <a:tcPr marL="75824" marR="758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Fresh dead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roid Sans Fallback"/>
                        <a:cs typeface="Calibri" panose="020F0502020204030204" pitchFamily="34" charset="0"/>
                      </a:endParaRPr>
                    </a:p>
                  </a:txBody>
                  <a:tcPr marL="75824" marR="75824" marT="0" marB="0" anchor="ctr"/>
                </a:tc>
              </a:tr>
              <a:tr h="14838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roid Sans Fallback"/>
                        <a:cs typeface="Calibri" panose="020F0502020204030204" pitchFamily="34" charset="0"/>
                      </a:endParaRPr>
                    </a:p>
                  </a:txBody>
                  <a:tcPr marL="75824" marR="758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Moderately decomposed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roid Sans Fallback"/>
                        <a:cs typeface="Calibri" panose="020F0502020204030204" pitchFamily="34" charset="0"/>
                      </a:endParaRPr>
                    </a:p>
                  </a:txBody>
                  <a:tcPr marL="75824" marR="75824" marT="0" marB="0" anchor="ctr"/>
                </a:tc>
              </a:tr>
              <a:tr h="11088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roid Sans Fallback"/>
                        <a:cs typeface="Calibri" panose="020F0502020204030204" pitchFamily="34" charset="0"/>
                      </a:endParaRPr>
                    </a:p>
                  </a:txBody>
                  <a:tcPr marL="75824" marR="758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Severely decomposed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roid Sans Fallback"/>
                        <a:cs typeface="Calibri" panose="020F0502020204030204" pitchFamily="34" charset="0"/>
                      </a:endParaRPr>
                    </a:p>
                  </a:txBody>
                  <a:tcPr marL="75824" marR="75824" marT="0" marB="0" anchor="ctr"/>
                </a:tc>
              </a:tr>
              <a:tr h="7339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roid Sans Fallback"/>
                        <a:cs typeface="Calibri" panose="020F0502020204030204" pitchFamily="34" charset="0"/>
                      </a:endParaRPr>
                    </a:p>
                  </a:txBody>
                  <a:tcPr marL="75824" marR="758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Dried carcass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roid Sans Fallback"/>
                        <a:cs typeface="Calibri" panose="020F0502020204030204" pitchFamily="34" charset="0"/>
                      </a:endParaRPr>
                    </a:p>
                  </a:txBody>
                  <a:tcPr marL="75824" marR="75824" marT="0" marB="0" anchor="ctr"/>
                </a:tc>
              </a:tr>
              <a:tr h="3590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roid Sans Fallback"/>
                        <a:cs typeface="Calibri" panose="020F0502020204030204" pitchFamily="34" charset="0"/>
                      </a:endParaRPr>
                    </a:p>
                  </a:txBody>
                  <a:tcPr marL="75824" marR="758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Skeleton, bones only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roid Sans Fallback"/>
                        <a:cs typeface="Calibri" panose="020F0502020204030204" pitchFamily="34" charset="0"/>
                      </a:endParaRPr>
                    </a:p>
                  </a:txBody>
                  <a:tcPr marL="75824" marR="75824" marT="0" marB="0" anchor="ctr"/>
                </a:tc>
              </a:tr>
            </a:tbl>
          </a:graphicData>
        </a:graphic>
      </p:graphicFrame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4576" y="885773"/>
            <a:ext cx="2866674" cy="2058194"/>
          </a:xfrm>
        </p:spPr>
      </p:pic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4576" y="3241168"/>
            <a:ext cx="2866674" cy="2058194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35"/>
          <a:stretch/>
        </p:blipFill>
        <p:spPr>
          <a:xfrm>
            <a:off x="8906226" y="387589"/>
            <a:ext cx="2866674" cy="2058194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16"/>
          <a:stretch/>
        </p:blipFill>
        <p:spPr>
          <a:xfrm>
            <a:off x="8877766" y="2562149"/>
            <a:ext cx="2866674" cy="2058194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58"/>
          <a:stretch/>
        </p:blipFill>
        <p:spPr>
          <a:xfrm>
            <a:off x="8877766" y="4736709"/>
            <a:ext cx="2866674" cy="205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2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Textures Old paper backgroun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204" y="886512"/>
            <a:ext cx="8436401" cy="6327301"/>
          </a:xfrm>
          <a:prstGeom prst="rect">
            <a:avLst/>
          </a:prstGeom>
        </p:spPr>
      </p:pic>
      <p:pic>
        <p:nvPicPr>
          <p:cNvPr id="9" name="Picture 4" descr="https://www.cremationsolutions.com/mc_images/product/image/1pri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65255">
            <a:off x="9305634" y="5126075"/>
            <a:ext cx="996679" cy="143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www.cremationsolutions.com/mc_images/product/image/1pri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78407">
            <a:off x="7885199" y="120833"/>
            <a:ext cx="996679" cy="143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7205" y="111034"/>
            <a:ext cx="11882396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Sea Turtle Decomposition Case Study</a:t>
            </a:r>
            <a:endParaRPr lang="en-US" sz="5400" b="1" cap="none" spc="0" dirty="0">
              <a:ln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12" descr="http://www.partybritain.com/images/A22752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63871" y="1809842"/>
            <a:ext cx="4928129" cy="508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5734" y="1153518"/>
            <a:ext cx="3765879" cy="5021172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7278" y="1153518"/>
            <a:ext cx="3748585" cy="4998114"/>
          </a:xfrm>
        </p:spPr>
      </p:pic>
      <p:sp>
        <p:nvSpPr>
          <p:cNvPr id="3" name="TextBox 2"/>
          <p:cNvSpPr txBox="1"/>
          <p:nvPr/>
        </p:nvSpPr>
        <p:spPr>
          <a:xfrm>
            <a:off x="4076642" y="5751522"/>
            <a:ext cx="1369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© B Santos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43324" y="5774580"/>
            <a:ext cx="1369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© B Santos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71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Textures Old paper backgroun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372505"/>
              </p:ext>
            </p:extLst>
          </p:nvPr>
        </p:nvGraphicFramePr>
        <p:xfrm>
          <a:off x="6413578" y="3623664"/>
          <a:ext cx="4790398" cy="2923650"/>
        </p:xfrm>
        <a:graphic>
          <a:graphicData uri="http://schemas.openxmlformats.org/drawingml/2006/table">
            <a:tbl>
              <a:tblPr firstRow="1" firstCol="1" bandRow="1"/>
              <a:tblGrid>
                <a:gridCol w="2395199"/>
                <a:gridCol w="2395199"/>
              </a:tblGrid>
              <a:tr h="6345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Case File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472" marR="14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Condition Code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472" marR="14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15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472" marR="14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472" marR="14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15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472" marR="14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472" marR="14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15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472" marR="14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472" marR="14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15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472" marR="14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472" marR="14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15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472" marR="14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472" marR="14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15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472" marR="14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472" marR="145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51978" y="365125"/>
            <a:ext cx="526803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FF0000"/>
                </a:solidFill>
              </a:rPr>
              <a:t>Group Activity</a:t>
            </a:r>
          </a:p>
          <a:p>
            <a:pPr marL="514350" indent="-514350" algn="ctr">
              <a:buFont typeface="+mj-lt"/>
              <a:buAutoNum type="arabicPeriod"/>
            </a:pPr>
            <a:endParaRPr lang="en-US" sz="2800" b="1" u="sng" dirty="0" smtClean="0">
              <a:solidFill>
                <a:srgbClr val="FF0000"/>
              </a:solidFill>
            </a:endParaRPr>
          </a:p>
          <a:p>
            <a:r>
              <a:rPr lang="en-US" sz="2800" b="1" dirty="0" smtClean="0"/>
              <a:t>1.   Compare Day 0 pictures with your case file</a:t>
            </a:r>
          </a:p>
          <a:p>
            <a:pPr marL="0" lvl="1"/>
            <a:r>
              <a:rPr lang="en-US" sz="2800" b="1" dirty="0" smtClean="0"/>
              <a:t>2.   Fill out police report with detailed description</a:t>
            </a:r>
          </a:p>
          <a:p>
            <a:pPr lvl="2" indent="-457200">
              <a:buFontTx/>
              <a:buChar char="-"/>
            </a:pPr>
            <a:r>
              <a:rPr lang="en-US" sz="2800" b="1" dirty="0" smtClean="0"/>
              <a:t>Use “Carcass Evaluation” as guide</a:t>
            </a:r>
          </a:p>
          <a:p>
            <a:pPr lvl="2" indent="-457200">
              <a:buFontTx/>
              <a:buChar char="-"/>
            </a:pPr>
            <a:r>
              <a:rPr lang="en-US" sz="2800" b="1" dirty="0" smtClean="0"/>
              <a:t>Use sea turtle anatomy terms</a:t>
            </a:r>
          </a:p>
          <a:p>
            <a:r>
              <a:rPr lang="en-US" sz="2800" b="1" dirty="0" smtClean="0"/>
              <a:t>3.   Compare with “Condition Code Guide”</a:t>
            </a:r>
          </a:p>
          <a:p>
            <a:r>
              <a:rPr lang="en-US" sz="2800" b="1" dirty="0" smtClean="0"/>
              <a:t>4.   Assign condition code</a:t>
            </a:r>
          </a:p>
          <a:p>
            <a:pPr marL="1428750" lvl="2" indent="-514350">
              <a:buFont typeface="+mj-lt"/>
              <a:buAutoNum type="arabicPeriod"/>
            </a:pPr>
            <a:endParaRPr lang="en-US" sz="2800" b="1" dirty="0"/>
          </a:p>
          <a:p>
            <a:pPr marL="1428750" lvl="2" indent="-514350">
              <a:buFont typeface="+mj-lt"/>
              <a:buAutoNum type="arabicPeriod"/>
            </a:pPr>
            <a:endParaRPr lang="en-US" sz="2800" b="1" dirty="0"/>
          </a:p>
        </p:txBody>
      </p:sp>
      <p:grpSp>
        <p:nvGrpSpPr>
          <p:cNvPr id="34" name="Group 33"/>
          <p:cNvGrpSpPr/>
          <p:nvPr/>
        </p:nvGrpSpPr>
        <p:grpSpPr>
          <a:xfrm>
            <a:off x="6263754" y="454144"/>
            <a:ext cx="5090046" cy="2772740"/>
            <a:chOff x="1647434" y="1787830"/>
            <a:chExt cx="4776716" cy="2624480"/>
          </a:xfrm>
        </p:grpSpPr>
        <p:sp>
          <p:nvSpPr>
            <p:cNvPr id="35" name="Rectangle 34"/>
            <p:cNvSpPr/>
            <p:nvPr/>
          </p:nvSpPr>
          <p:spPr>
            <a:xfrm>
              <a:off x="1647434" y="1787830"/>
              <a:ext cx="4776716" cy="26244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647434" y="1825625"/>
              <a:ext cx="4752975" cy="2514600"/>
              <a:chOff x="0" y="0"/>
              <a:chExt cx="4752975" cy="2514600"/>
            </a:xfrm>
            <a:solidFill>
              <a:schemeClr val="bg1"/>
            </a:solidFill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50845"/>
              <a:stretch/>
            </p:blipFill>
            <p:spPr bwMode="auto">
              <a:xfrm>
                <a:off x="714375" y="114300"/>
                <a:ext cx="1600200" cy="2320290"/>
              </a:xfrm>
              <a:prstGeom prst="rect">
                <a:avLst/>
              </a:prstGeom>
              <a:grp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8813"/>
              <a:stretch/>
            </p:blipFill>
            <p:spPr bwMode="auto">
              <a:xfrm>
                <a:off x="2314575" y="0"/>
                <a:ext cx="1665605" cy="2319655"/>
              </a:xfrm>
              <a:prstGeom prst="rect">
                <a:avLst/>
              </a:prstGeom>
              <a:grp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43" name="Right Brace 42"/>
              <p:cNvSpPr/>
              <p:nvPr/>
            </p:nvSpPr>
            <p:spPr>
              <a:xfrm>
                <a:off x="3457575" y="695325"/>
                <a:ext cx="447040" cy="1371600"/>
              </a:xfrm>
              <a:prstGeom prst="rightBrace">
                <a:avLst/>
              </a:prstGeom>
              <a:no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9" name="Text Box 9"/>
              <p:cNvSpPr txBox="1"/>
              <p:nvPr/>
            </p:nvSpPr>
            <p:spPr>
              <a:xfrm>
                <a:off x="0" y="1200150"/>
                <a:ext cx="771525" cy="304800"/>
              </a:xfrm>
              <a:prstGeom prst="rect">
                <a:avLst/>
              </a:prstGeom>
              <a:grp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Carapace</a:t>
                </a:r>
              </a:p>
            </p:txBody>
          </p:sp>
          <p:sp>
            <p:nvSpPr>
              <p:cNvPr id="40" name="Text Box 10"/>
              <p:cNvSpPr txBox="1"/>
              <p:nvPr/>
            </p:nvSpPr>
            <p:spPr>
              <a:xfrm>
                <a:off x="3981450" y="1257300"/>
                <a:ext cx="771525" cy="304800"/>
              </a:xfrm>
              <a:prstGeom prst="rect">
                <a:avLst/>
              </a:prstGeom>
              <a:grp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Plastron</a:t>
                </a:r>
              </a:p>
            </p:txBody>
          </p:sp>
          <p:sp>
            <p:nvSpPr>
              <p:cNvPr id="41" name="Text Box 11"/>
              <p:cNvSpPr txBox="1"/>
              <p:nvPr/>
            </p:nvSpPr>
            <p:spPr>
              <a:xfrm>
                <a:off x="2076450" y="114300"/>
                <a:ext cx="771525" cy="3048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Head</a:t>
                </a:r>
              </a:p>
            </p:txBody>
          </p:sp>
          <p:sp>
            <p:nvSpPr>
              <p:cNvPr id="42" name="Left Brace 41"/>
              <p:cNvSpPr/>
              <p:nvPr/>
            </p:nvSpPr>
            <p:spPr>
              <a:xfrm>
                <a:off x="771525" y="685800"/>
                <a:ext cx="466725" cy="1295400"/>
              </a:xfrm>
              <a:prstGeom prst="leftBrace">
                <a:avLst/>
              </a:prstGeom>
              <a:no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4" name="Text Box 12"/>
              <p:cNvSpPr txBox="1"/>
              <p:nvPr/>
            </p:nvSpPr>
            <p:spPr>
              <a:xfrm>
                <a:off x="352425" y="361950"/>
                <a:ext cx="962025" cy="304800"/>
              </a:xfrm>
              <a:prstGeom prst="rect">
                <a:avLst/>
              </a:prstGeom>
              <a:grp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Foreflippers</a:t>
                </a:r>
                <a:endParaRPr lang="en-US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Text Box 13"/>
              <p:cNvSpPr txBox="1"/>
              <p:nvPr/>
            </p:nvSpPr>
            <p:spPr>
              <a:xfrm>
                <a:off x="3333750" y="2209800"/>
                <a:ext cx="962025" cy="3048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Rearflippers</a:t>
                </a:r>
              </a:p>
            </p:txBody>
          </p:sp>
          <p:sp>
            <p:nvSpPr>
              <p:cNvPr id="46" name="Text Box 14"/>
              <p:cNvSpPr txBox="1"/>
              <p:nvPr/>
            </p:nvSpPr>
            <p:spPr>
              <a:xfrm>
                <a:off x="1847850" y="1676400"/>
                <a:ext cx="771525" cy="3048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Scutes</a:t>
                </a:r>
                <a:endParaRPr lang="en-US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7" name="Straight Arrow Connector 46"/>
              <p:cNvCxnSpPr/>
              <p:nvPr/>
            </p:nvCxnSpPr>
            <p:spPr>
              <a:xfrm>
                <a:off x="714375" y="619125"/>
                <a:ext cx="161925" cy="228600"/>
              </a:xfrm>
              <a:prstGeom prst="straightConnector1">
                <a:avLst/>
              </a:prstGeom>
              <a:grpFill/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1181100" y="495300"/>
                <a:ext cx="847725" cy="352425"/>
              </a:xfrm>
              <a:prstGeom prst="straightConnector1">
                <a:avLst/>
              </a:prstGeom>
              <a:grpFill/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flipH="1" flipV="1">
                <a:off x="3409950" y="2066925"/>
                <a:ext cx="400050" cy="142875"/>
              </a:xfrm>
              <a:prstGeom prst="straightConnector1">
                <a:avLst/>
              </a:prstGeom>
              <a:grpFill/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flipH="1" flipV="1">
                <a:off x="2847975" y="2066925"/>
                <a:ext cx="561975" cy="252730"/>
              </a:xfrm>
              <a:prstGeom prst="straightConnector1">
                <a:avLst/>
              </a:prstGeom>
              <a:grpFill/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flipV="1">
                <a:off x="2476500" y="1343025"/>
                <a:ext cx="552450" cy="457200"/>
              </a:xfrm>
              <a:prstGeom prst="straightConnector1">
                <a:avLst/>
              </a:prstGeom>
              <a:grpFill/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flipH="1" flipV="1">
                <a:off x="1543050" y="1266825"/>
                <a:ext cx="485775" cy="533400"/>
              </a:xfrm>
              <a:prstGeom prst="straightConnector1">
                <a:avLst/>
              </a:prstGeom>
              <a:grpFill/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 flipV="1">
                <a:off x="2571750" y="209550"/>
                <a:ext cx="390525" cy="45719"/>
              </a:xfrm>
              <a:prstGeom prst="straightConnector1">
                <a:avLst/>
              </a:prstGeom>
              <a:grpFill/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flipH="1">
                <a:off x="1762125" y="257175"/>
                <a:ext cx="390525" cy="0"/>
              </a:xfrm>
              <a:prstGeom prst="straightConnector1">
                <a:avLst/>
              </a:prstGeom>
              <a:grpFill/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38731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Textures Old paper backgrou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446058"/>
            <a:ext cx="12191999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Agree or Disagree?</a:t>
            </a:r>
            <a:endParaRPr lang="en-US" sz="8000" b="1" cap="none" spc="0" dirty="0">
              <a:ln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1028" name="Picture 4" descr="https://openclipart.org/image/800px/svg_to_png/11118/jetxee_check_sign_and_cross_sig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4542" y="3034199"/>
            <a:ext cx="5462916" cy="236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40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  <p:pic>
        <p:nvPicPr>
          <p:cNvPr id="4" name="Picture 10" descr="Textures Old paper backgroun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175407" y="409023"/>
            <a:ext cx="3844996" cy="3013064"/>
            <a:chOff x="175407" y="409023"/>
            <a:chExt cx="3844996" cy="3013064"/>
          </a:xfrm>
        </p:grpSpPr>
        <p:grpSp>
          <p:nvGrpSpPr>
            <p:cNvPr id="21" name="Group 20"/>
            <p:cNvGrpSpPr/>
            <p:nvPr/>
          </p:nvGrpSpPr>
          <p:grpSpPr>
            <a:xfrm>
              <a:off x="175407" y="409023"/>
              <a:ext cx="3844996" cy="2563330"/>
              <a:chOff x="8175198" y="589521"/>
              <a:chExt cx="3844996" cy="256333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75198" y="589521"/>
                <a:ext cx="1922498" cy="256333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097696" y="589521"/>
                <a:ext cx="1922498" cy="2563330"/>
              </a:xfrm>
              <a:prstGeom prst="rect">
                <a:avLst/>
              </a:prstGeom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175407" y="2960422"/>
              <a:ext cx="3844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Case File A</a:t>
              </a:r>
              <a:endParaRPr lang="en-US" sz="2400" b="1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119792" y="409023"/>
            <a:ext cx="3885642" cy="3025193"/>
            <a:chOff x="4119792" y="409023"/>
            <a:chExt cx="3885642" cy="3025193"/>
          </a:xfrm>
        </p:grpSpPr>
        <p:grpSp>
          <p:nvGrpSpPr>
            <p:cNvPr id="23" name="Group 22"/>
            <p:cNvGrpSpPr/>
            <p:nvPr/>
          </p:nvGrpSpPr>
          <p:grpSpPr>
            <a:xfrm>
              <a:off x="4168351" y="409023"/>
              <a:ext cx="3837083" cy="2563330"/>
              <a:chOff x="204109" y="589521"/>
              <a:chExt cx="3837083" cy="256333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26607" y="589521"/>
                <a:ext cx="1914585" cy="256333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4109" y="589521"/>
                <a:ext cx="1922498" cy="2563330"/>
              </a:xfrm>
              <a:prstGeom prst="rect">
                <a:avLst/>
              </a:prstGeom>
            </p:spPr>
          </p:pic>
        </p:grpSp>
        <p:sp>
          <p:nvSpPr>
            <p:cNvPr id="27" name="TextBox 26"/>
            <p:cNvSpPr txBox="1"/>
            <p:nvPr/>
          </p:nvSpPr>
          <p:spPr>
            <a:xfrm>
              <a:off x="4119792" y="2972551"/>
              <a:ext cx="3844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Case File B</a:t>
              </a:r>
              <a:endParaRPr lang="en-US" sz="2400" b="1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119792" y="3748570"/>
            <a:ext cx="4015300" cy="3016701"/>
            <a:chOff x="4119792" y="3748570"/>
            <a:chExt cx="4015300" cy="3016701"/>
          </a:xfrm>
        </p:grpSpPr>
        <p:grpSp>
          <p:nvGrpSpPr>
            <p:cNvPr id="22" name="Group 21"/>
            <p:cNvGrpSpPr/>
            <p:nvPr/>
          </p:nvGrpSpPr>
          <p:grpSpPr>
            <a:xfrm>
              <a:off x="4119792" y="3748570"/>
              <a:ext cx="3818870" cy="2563330"/>
              <a:chOff x="4178813" y="589521"/>
              <a:chExt cx="3818870" cy="256333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78813" y="589521"/>
                <a:ext cx="1922497" cy="2563330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75186" y="589521"/>
                <a:ext cx="1922497" cy="2563330"/>
              </a:xfrm>
              <a:prstGeom prst="rect">
                <a:avLst/>
              </a:prstGeom>
            </p:spPr>
          </p:pic>
        </p:grpSp>
        <p:sp>
          <p:nvSpPr>
            <p:cNvPr id="30" name="TextBox 29"/>
            <p:cNvSpPr txBox="1"/>
            <p:nvPr/>
          </p:nvSpPr>
          <p:spPr>
            <a:xfrm>
              <a:off x="4290096" y="6303606"/>
              <a:ext cx="3844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Case File E</a:t>
              </a:r>
              <a:endParaRPr lang="en-US" sz="2400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92632" y="3721572"/>
            <a:ext cx="3858013" cy="3001248"/>
            <a:chOff x="192632" y="3721572"/>
            <a:chExt cx="3858013" cy="3001248"/>
          </a:xfrm>
        </p:grpSpPr>
        <p:sp>
          <p:nvSpPr>
            <p:cNvPr id="29" name="TextBox 28"/>
            <p:cNvSpPr txBox="1"/>
            <p:nvPr/>
          </p:nvSpPr>
          <p:spPr>
            <a:xfrm>
              <a:off x="205649" y="6261155"/>
              <a:ext cx="3844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Case File D</a:t>
              </a:r>
              <a:endParaRPr lang="en-US" sz="2400" b="1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128257" y="4043966"/>
              <a:ext cx="2567109" cy="192533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787689" y="4041612"/>
              <a:ext cx="2560320" cy="192024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8116343" y="3754232"/>
            <a:ext cx="3876834" cy="3006892"/>
            <a:chOff x="8116343" y="3754232"/>
            <a:chExt cx="3876834" cy="3006892"/>
          </a:xfrm>
        </p:grpSpPr>
        <p:grpSp>
          <p:nvGrpSpPr>
            <p:cNvPr id="25" name="Group 24"/>
            <p:cNvGrpSpPr/>
            <p:nvPr/>
          </p:nvGrpSpPr>
          <p:grpSpPr>
            <a:xfrm>
              <a:off x="8116343" y="3754232"/>
              <a:ext cx="3808772" cy="2560320"/>
              <a:chOff x="8116343" y="3754232"/>
              <a:chExt cx="3808772" cy="2560320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004875" y="3754232"/>
                <a:ext cx="1920240" cy="2560320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16343" y="3754232"/>
                <a:ext cx="1920240" cy="2560320"/>
              </a:xfrm>
              <a:prstGeom prst="rect">
                <a:avLst/>
              </a:prstGeom>
            </p:spPr>
          </p:pic>
        </p:grpSp>
        <p:sp>
          <p:nvSpPr>
            <p:cNvPr id="31" name="TextBox 30"/>
            <p:cNvSpPr txBox="1"/>
            <p:nvPr/>
          </p:nvSpPr>
          <p:spPr>
            <a:xfrm>
              <a:off x="8148181" y="6299459"/>
              <a:ext cx="3844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Case File F</a:t>
              </a:r>
              <a:endParaRPr lang="en-US" sz="2400" b="1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099175" y="389565"/>
            <a:ext cx="3933753" cy="3025930"/>
            <a:chOff x="8099175" y="389565"/>
            <a:chExt cx="3933753" cy="3025930"/>
          </a:xfrm>
        </p:grpSpPr>
        <p:grpSp>
          <p:nvGrpSpPr>
            <p:cNvPr id="34" name="Group 33"/>
            <p:cNvGrpSpPr/>
            <p:nvPr/>
          </p:nvGrpSpPr>
          <p:grpSpPr>
            <a:xfrm>
              <a:off x="8099175" y="409023"/>
              <a:ext cx="3844996" cy="3006472"/>
              <a:chOff x="8099175" y="409023"/>
              <a:chExt cx="3844996" cy="3006472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69894" y="409023"/>
                <a:ext cx="1920240" cy="2560320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8099175" y="2953830"/>
                <a:ext cx="38449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/>
                  <a:t>Case File C</a:t>
                </a:r>
                <a:endParaRPr lang="en-US" sz="2400" b="1" dirty="0"/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9773755" y="712304"/>
              <a:ext cx="2581911" cy="19364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487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Textures Old paper backgroun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7230097"/>
              </p:ext>
            </p:extLst>
          </p:nvPr>
        </p:nvGraphicFramePr>
        <p:xfrm>
          <a:off x="6262845" y="1822501"/>
          <a:ext cx="4772394" cy="43049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54010"/>
                <a:gridCol w="2159063"/>
                <a:gridCol w="1559321"/>
              </a:tblGrid>
              <a:tr h="5381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Case File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Condition Code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Day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5381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A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5381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B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5381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C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5381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D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5381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E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5381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F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5381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G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607879" y="1741519"/>
            <a:ext cx="4798326" cy="457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u="sng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b="1" dirty="0" smtClean="0"/>
              <a:t>Fill out data table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 smtClean="0"/>
              <a:t>Graph results</a:t>
            </a:r>
          </a:p>
          <a:p>
            <a:pPr lvl="1"/>
            <a:r>
              <a:rPr lang="en-US" sz="3600" b="1" dirty="0" smtClean="0"/>
              <a:t>A. Title</a:t>
            </a:r>
          </a:p>
          <a:p>
            <a:pPr lvl="1"/>
            <a:r>
              <a:rPr lang="en-US" sz="3600" b="1" dirty="0" smtClean="0"/>
              <a:t>B. Axis labels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 smtClean="0"/>
              <a:t>Answer questions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3600" b="1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07879" y="726917"/>
            <a:ext cx="9953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>
                <a:solidFill>
                  <a:srgbClr val="FF0000"/>
                </a:solidFill>
              </a:rPr>
              <a:t>Graphing Activity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2887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266" y="1361690"/>
            <a:ext cx="6346697" cy="4961367"/>
          </a:xfrm>
        </p:spPr>
        <p:txBody>
          <a:bodyPr>
            <a:noAutofit/>
          </a:bodyPr>
          <a:lstStyle/>
          <a:p>
            <a:r>
              <a:rPr lang="en-US" sz="2700" b="1" dirty="0" smtClean="0"/>
              <a:t>Size</a:t>
            </a:r>
            <a:r>
              <a:rPr lang="en-US" sz="2700" dirty="0" smtClean="0"/>
              <a:t>: Big! Some </a:t>
            </a:r>
            <a:r>
              <a:rPr lang="en-US" sz="2700" dirty="0"/>
              <a:t>adults are over 4 feet </a:t>
            </a:r>
            <a:r>
              <a:rPr lang="en-US" sz="2700" dirty="0" smtClean="0"/>
              <a:t>long</a:t>
            </a:r>
          </a:p>
          <a:p>
            <a:r>
              <a:rPr lang="en-US" sz="2700" b="1" dirty="0" smtClean="0"/>
              <a:t>Diet</a:t>
            </a:r>
            <a:r>
              <a:rPr lang="en-US" sz="2700" dirty="0" smtClean="0"/>
              <a:t>: Jellyfish, seagrass, crabs, shrimp, sponges</a:t>
            </a:r>
          </a:p>
          <a:p>
            <a:r>
              <a:rPr lang="en-US" sz="2700" b="1" dirty="0" smtClean="0"/>
              <a:t>Lifespan</a:t>
            </a:r>
            <a:r>
              <a:rPr lang="en-US" sz="2700" dirty="0" smtClean="0"/>
              <a:t>: 50-80 years</a:t>
            </a:r>
          </a:p>
          <a:p>
            <a:r>
              <a:rPr lang="en-US" sz="2700" b="1" dirty="0" smtClean="0"/>
              <a:t>Reproduction</a:t>
            </a:r>
            <a:r>
              <a:rPr lang="en-US" sz="2700" dirty="0" smtClean="0"/>
              <a:t>: Turtles are reptiles so they hatch from eggs</a:t>
            </a:r>
          </a:p>
          <a:p>
            <a:pPr lvl="1"/>
            <a:r>
              <a:rPr lang="en-US" sz="2300" dirty="0" smtClean="0"/>
              <a:t>Turtles lay over 100 eggs per nest!</a:t>
            </a:r>
          </a:p>
          <a:p>
            <a:r>
              <a:rPr lang="en-US" sz="2700" b="1" dirty="0" smtClean="0"/>
              <a:t>Fun fact</a:t>
            </a:r>
            <a:r>
              <a:rPr lang="en-US" sz="2700" dirty="0" smtClean="0"/>
              <a:t>: Can </a:t>
            </a:r>
            <a:r>
              <a:rPr lang="en-US" sz="2700" dirty="0"/>
              <a:t>hold their breath for </a:t>
            </a:r>
            <a:r>
              <a:rPr lang="en-US" sz="2700" dirty="0" smtClean="0"/>
              <a:t>up to 7 </a:t>
            </a:r>
            <a:r>
              <a:rPr lang="en-US" sz="2700" dirty="0"/>
              <a:t>hours</a:t>
            </a:r>
          </a:p>
          <a:p>
            <a:endParaRPr lang="en-US" sz="2700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927068" y="165977"/>
            <a:ext cx="6597932" cy="87136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50" b="1" dirty="0">
                <a:solidFill>
                  <a:srgbClr val="002060"/>
                </a:solidFill>
                <a:latin typeface="Georgia" panose="02040502050405020303" pitchFamily="18" charset="0"/>
              </a:rPr>
              <a:t>Sea Turtle Facts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04897" y="0"/>
            <a:ext cx="2" cy="6858000"/>
            <a:chOff x="55400" y="-1"/>
            <a:chExt cx="3" cy="9144001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5400" y="4587498"/>
              <a:ext cx="0" cy="4556502"/>
            </a:xfrm>
            <a:prstGeom prst="line">
              <a:avLst/>
            </a:prstGeom>
            <a:ln w="2317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5402" y="2285999"/>
              <a:ext cx="0" cy="4064559"/>
            </a:xfrm>
            <a:prstGeom prst="line">
              <a:avLst/>
            </a:prstGeom>
            <a:ln w="2317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5403" y="-1"/>
              <a:ext cx="0" cy="2907323"/>
            </a:xfrm>
            <a:prstGeom prst="line">
              <a:avLst/>
            </a:prstGeom>
            <a:ln w="2317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Image result for national aquarium turtles come in all shapes and siz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965" y="1361690"/>
            <a:ext cx="4961366" cy="496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39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501901" y="990600"/>
            <a:ext cx="7096125" cy="5676900"/>
            <a:chOff x="977735" y="990600"/>
            <a:chExt cx="7096601" cy="5676900"/>
          </a:xfrm>
        </p:grpSpPr>
        <p:pic>
          <p:nvPicPr>
            <p:cNvPr id="8199" name="Picture 2" descr="http://blog.madurodive.com/wp-content/uploads/2013/10/8424224227_949ab23768_z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663" y="990600"/>
              <a:ext cx="7004673" cy="567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0" name="TextBox 5"/>
            <p:cNvSpPr txBox="1">
              <a:spLocks noChangeArrowheads="1"/>
            </p:cNvSpPr>
            <p:nvPr/>
          </p:nvSpPr>
          <p:spPr bwMode="auto">
            <a:xfrm>
              <a:off x="1219200" y="990600"/>
              <a:ext cx="38504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/>
                <a:t>1</a:t>
              </a:r>
            </a:p>
          </p:txBody>
        </p:sp>
        <p:sp>
          <p:nvSpPr>
            <p:cNvPr id="8201" name="TextBox 15"/>
            <p:cNvSpPr txBox="1">
              <a:spLocks noChangeArrowheads="1"/>
            </p:cNvSpPr>
            <p:nvPr/>
          </p:nvSpPr>
          <p:spPr bwMode="auto">
            <a:xfrm>
              <a:off x="4149888" y="1143000"/>
              <a:ext cx="38504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/>
                <a:t>2</a:t>
              </a:r>
            </a:p>
          </p:txBody>
        </p:sp>
        <p:sp>
          <p:nvSpPr>
            <p:cNvPr id="8202" name="TextBox 16"/>
            <p:cNvSpPr txBox="1">
              <a:spLocks noChangeArrowheads="1"/>
            </p:cNvSpPr>
            <p:nvPr/>
          </p:nvSpPr>
          <p:spPr bwMode="auto">
            <a:xfrm>
              <a:off x="977735" y="2619921"/>
              <a:ext cx="38504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/>
                <a:t>3</a:t>
              </a:r>
            </a:p>
          </p:txBody>
        </p:sp>
        <p:sp>
          <p:nvSpPr>
            <p:cNvPr id="8203" name="TextBox 17"/>
            <p:cNvSpPr txBox="1">
              <a:spLocks noChangeArrowheads="1"/>
            </p:cNvSpPr>
            <p:nvPr/>
          </p:nvSpPr>
          <p:spPr bwMode="auto">
            <a:xfrm>
              <a:off x="5791200" y="2619921"/>
              <a:ext cx="38504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/>
                <a:t>4</a:t>
              </a:r>
            </a:p>
          </p:txBody>
        </p:sp>
        <p:sp>
          <p:nvSpPr>
            <p:cNvPr id="8204" name="TextBox 18"/>
            <p:cNvSpPr txBox="1">
              <a:spLocks noChangeArrowheads="1"/>
            </p:cNvSpPr>
            <p:nvPr/>
          </p:nvSpPr>
          <p:spPr bwMode="auto">
            <a:xfrm>
              <a:off x="4419600" y="4072531"/>
              <a:ext cx="38504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/>
                <a:t>5</a:t>
              </a:r>
            </a:p>
          </p:txBody>
        </p:sp>
        <p:sp>
          <p:nvSpPr>
            <p:cNvPr id="8205" name="TextBox 19"/>
            <p:cNvSpPr txBox="1">
              <a:spLocks noChangeArrowheads="1"/>
            </p:cNvSpPr>
            <p:nvPr/>
          </p:nvSpPr>
          <p:spPr bwMode="auto">
            <a:xfrm>
              <a:off x="1604242" y="5867400"/>
              <a:ext cx="38504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/>
                <a:t>6</a:t>
              </a:r>
            </a:p>
          </p:txBody>
        </p:sp>
        <p:sp>
          <p:nvSpPr>
            <p:cNvPr id="8206" name="TextBox 20"/>
            <p:cNvSpPr txBox="1">
              <a:spLocks noChangeArrowheads="1"/>
            </p:cNvSpPr>
            <p:nvPr/>
          </p:nvSpPr>
          <p:spPr bwMode="auto">
            <a:xfrm>
              <a:off x="4227079" y="6019800"/>
              <a:ext cx="38504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/>
                <a:t>7</a:t>
              </a: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0" y="50799"/>
            <a:ext cx="12191999" cy="990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Sea Turtle Species</a:t>
            </a:r>
            <a:endParaRPr lang="en-US" sz="4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9081" y="0"/>
            <a:ext cx="2" cy="6858000"/>
            <a:chOff x="55400" y="-1"/>
            <a:chExt cx="3" cy="9144001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55400" y="4587498"/>
              <a:ext cx="0" cy="4556502"/>
            </a:xfrm>
            <a:prstGeom prst="line">
              <a:avLst/>
            </a:prstGeom>
            <a:ln w="2317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5402" y="2285999"/>
              <a:ext cx="0" cy="4064559"/>
            </a:xfrm>
            <a:prstGeom prst="line">
              <a:avLst/>
            </a:prstGeom>
            <a:ln w="2317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5403" y="-1"/>
              <a:ext cx="0" cy="2907323"/>
            </a:xfrm>
            <a:prstGeom prst="line">
              <a:avLst/>
            </a:prstGeom>
            <a:ln w="2317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531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50799"/>
            <a:ext cx="12191999" cy="990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Sea Turtle Life Cycle</a:t>
            </a:r>
            <a:endParaRPr lang="en-US" sz="4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9081" y="0"/>
            <a:ext cx="2" cy="6858000"/>
            <a:chOff x="55400" y="-1"/>
            <a:chExt cx="3" cy="9144001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55400" y="4587498"/>
              <a:ext cx="0" cy="4556502"/>
            </a:xfrm>
            <a:prstGeom prst="line">
              <a:avLst/>
            </a:prstGeom>
            <a:ln w="2317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5402" y="2285999"/>
              <a:ext cx="0" cy="4064559"/>
            </a:xfrm>
            <a:prstGeom prst="line">
              <a:avLst/>
            </a:prstGeom>
            <a:ln w="2317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5403" y="-1"/>
              <a:ext cx="0" cy="2907323"/>
            </a:xfrm>
            <a:prstGeom prst="line">
              <a:avLst/>
            </a:prstGeom>
            <a:ln w="2317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 descr="Image result for sea turtle life cyc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632" y="960665"/>
            <a:ext cx="8005524" cy="562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48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Image result for boa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7855" y="1092198"/>
            <a:ext cx="4057938" cy="270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89081" y="0"/>
            <a:ext cx="2" cy="6858000"/>
            <a:chOff x="55400" y="-1"/>
            <a:chExt cx="3" cy="914400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55400" y="4587498"/>
              <a:ext cx="0" cy="4556502"/>
            </a:xfrm>
            <a:prstGeom prst="line">
              <a:avLst/>
            </a:prstGeom>
            <a:ln w="2317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5402" y="2285999"/>
              <a:ext cx="0" cy="4064559"/>
            </a:xfrm>
            <a:prstGeom prst="line">
              <a:avLst/>
            </a:prstGeom>
            <a:ln w="2317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5403" y="-1"/>
              <a:ext cx="0" cy="2907323"/>
            </a:xfrm>
            <a:prstGeom prst="line">
              <a:avLst/>
            </a:prstGeom>
            <a:ln w="2317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itle 1"/>
          <p:cNvSpPr txBox="1">
            <a:spLocks/>
          </p:cNvSpPr>
          <p:nvPr/>
        </p:nvSpPr>
        <p:spPr>
          <a:xfrm>
            <a:off x="187477" y="2180492"/>
            <a:ext cx="3129350" cy="361372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Endangered</a:t>
            </a:r>
            <a:r>
              <a:rPr lang="en-US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vs </a:t>
            </a:r>
            <a:r>
              <a:rPr lang="en-US" sz="3600" b="1" dirty="0" smtClean="0">
                <a:solidFill>
                  <a:schemeClr val="accent4"/>
                </a:solidFill>
                <a:latin typeface="Georgia" panose="02040502050405020303" pitchFamily="18" charset="0"/>
              </a:rPr>
              <a:t>Threatened</a:t>
            </a:r>
            <a:r>
              <a:rPr lang="en-US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Species</a:t>
            </a:r>
          </a:p>
        </p:txBody>
      </p:sp>
      <p:pic>
        <p:nvPicPr>
          <p:cNvPr id="5128" name="Picture 8" descr="Image result for sea turtle 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7854" y="3977133"/>
            <a:ext cx="4060177" cy="268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sea turtle threa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7823" y="1090246"/>
            <a:ext cx="4062452" cy="270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sea turtle threats pollu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0424" y="3977133"/>
            <a:ext cx="4029851" cy="268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0" y="148773"/>
            <a:ext cx="12191999" cy="990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Threats to Sea Turtles</a:t>
            </a:r>
            <a:endParaRPr lang="en-US" sz="4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59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5" name="Picture 11" descr="http://nmlc.org/wp-content/uploads/2012/08/2nd-Kemps-10-31-06-by-Bill-Allen-MassAu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474" y="1714500"/>
            <a:ext cx="4639303" cy="347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50473" y="4629326"/>
            <a:ext cx="4639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© Bill </a:t>
            </a:r>
            <a:r>
              <a:rPr lang="en-US" sz="1600" b="1" dirty="0"/>
              <a:t>Allen, </a:t>
            </a:r>
            <a:r>
              <a:rPr lang="en-US" sz="1600" b="1" dirty="0" err="1"/>
              <a:t>MassAudubon</a:t>
            </a:r>
            <a:r>
              <a:rPr lang="en-US" sz="1600" b="1" dirty="0"/>
              <a:t> Wellfleet Bay Wildlife Sanctuary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5599629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Any ocean turtle found </a:t>
            </a:r>
            <a:r>
              <a:rPr lang="en-US" sz="2800" b="1" dirty="0"/>
              <a:t>floating on the ocean surface or washed up along the coastline, often deceased or severely injured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361047"/>
            <a:ext cx="12191999" cy="990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Sea Turtle Strandings</a:t>
            </a:r>
            <a:endParaRPr lang="en-US" sz="4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9081" y="0"/>
            <a:ext cx="2" cy="6858000"/>
            <a:chOff x="55400" y="-1"/>
            <a:chExt cx="3" cy="914400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55400" y="4587498"/>
              <a:ext cx="0" cy="4556502"/>
            </a:xfrm>
            <a:prstGeom prst="line">
              <a:avLst/>
            </a:prstGeom>
            <a:ln w="2317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5402" y="2285999"/>
              <a:ext cx="0" cy="4064559"/>
            </a:xfrm>
            <a:prstGeom prst="line">
              <a:avLst/>
            </a:prstGeom>
            <a:ln w="2317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5403" y="-1"/>
              <a:ext cx="0" cy="2907323"/>
            </a:xfrm>
            <a:prstGeom prst="line">
              <a:avLst/>
            </a:prstGeom>
            <a:ln w="2317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46" name="Picture 2" descr="Sea Turtle, Litter, Sand, Death, Endangered, Pollu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8550" y="1690688"/>
            <a:ext cx="5214737" cy="347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05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Textures Old paper backgroun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204" y="886512"/>
            <a:ext cx="8436401" cy="6327301"/>
          </a:xfrm>
          <a:prstGeom prst="rect">
            <a:avLst/>
          </a:prstGeom>
        </p:spPr>
      </p:pic>
      <p:pic>
        <p:nvPicPr>
          <p:cNvPr id="5" name="Picture 4" descr="https://www.cremationsolutions.com/mc_images/product/image/1pri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78407">
            <a:off x="7885199" y="120833"/>
            <a:ext cx="996679" cy="143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www.cremationsolutions.com/mc_images/product/image/1pri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65255">
            <a:off x="9305634" y="5126075"/>
            <a:ext cx="996679" cy="143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524000" y="3184087"/>
            <a:ext cx="9144000" cy="2387600"/>
          </a:xfrm>
        </p:spPr>
        <p:txBody>
          <a:bodyPr>
            <a:noAutofit/>
          </a:bodyPr>
          <a:lstStyle/>
          <a:p>
            <a:r>
              <a:rPr lang="en-US" sz="13800" b="1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Sea Turtle CSI </a:t>
            </a:r>
            <a:endParaRPr lang="en-US" sz="1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2" name="Picture 12" descr="http://www.partybritain.com/images/A22752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63871" y="1809842"/>
            <a:ext cx="4928129" cy="508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22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Textures Old paper backgroun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ifestyle.classifiedads4free.com/wp-content/uploads/2014/05/Stages-of-a-bana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2555" y="483347"/>
            <a:ext cx="7580125" cy="568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55725" y="4045907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#1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99763" y="5501014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#2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231686" y="5501013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#3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196191" y="4045906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#4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2581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Textures Old paper backgroun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asdk12.org/staff/weingartner_lindsay/pages/forensics/images/cs_body_outli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0205" y="1131887"/>
            <a:ext cx="6199505" cy="443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09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8146</TotalTime>
  <Words>1833</Words>
  <Application>Microsoft Office PowerPoint</Application>
  <PresentationFormat>Custom</PresentationFormat>
  <Paragraphs>218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Sea Turtle CSI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Virginia Institute of Marine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Bianca S. Santos</dc:creator>
  <cp:lastModifiedBy>Lisa Ayers Lawrence</cp:lastModifiedBy>
  <cp:revision>63</cp:revision>
  <dcterms:created xsi:type="dcterms:W3CDTF">2015-08-08T17:43:05Z</dcterms:created>
  <dcterms:modified xsi:type="dcterms:W3CDTF">2017-08-28T19:12:45Z</dcterms:modified>
</cp:coreProperties>
</file>