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7" r:id="rId2"/>
    <p:sldId id="259" r:id="rId3"/>
    <p:sldId id="268" r:id="rId4"/>
    <p:sldId id="258" r:id="rId5"/>
    <p:sldId id="266" r:id="rId6"/>
    <p:sldId id="265" r:id="rId7"/>
    <p:sldId id="264" r:id="rId8"/>
    <p:sldId id="269" r:id="rId9"/>
    <p:sldId id="270" r:id="rId10"/>
    <p:sldId id="272" r:id="rId11"/>
    <p:sldId id="267" r:id="rId12"/>
    <p:sldId id="273"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87632"/>
  </p:normalViewPr>
  <p:slideViewPr>
    <p:cSldViewPr snapToGrid="0" snapToObjects="1">
      <p:cViewPr varScale="1">
        <p:scale>
          <a:sx n="97" d="100"/>
          <a:sy n="97" d="100"/>
        </p:scale>
        <p:origin x="438"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E6063-4749-B744-96CB-63CB4D94C991}" type="datetimeFigureOut">
              <a:rPr lang="en-US" smtClean="0"/>
              <a:t>6/16/2023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F712EC-06E9-954B-A251-F87152C7942C}" type="slidenum">
              <a:rPr lang="en-US" smtClean="0"/>
              <a:t>‹#›</a:t>
            </a:fld>
            <a:endParaRPr lang="en-US"/>
          </a:p>
        </p:txBody>
      </p:sp>
    </p:spTree>
    <p:extLst>
      <p:ext uri="{BB962C8B-B14F-4D97-AF65-F5344CB8AC3E}">
        <p14:creationId xmlns:p14="http://schemas.microsoft.com/office/powerpoint/2010/main" val="72508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ceantoday.noaa.gov/trashtalk_impac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***Image labeled</a:t>
            </a:r>
            <a:r>
              <a:rPr lang="en-US" baseline="0" dirty="0"/>
              <a:t> for reuse by NOAA Photo Library (https://</a:t>
            </a:r>
            <a:r>
              <a:rPr lang="en-US" baseline="0" dirty="0" err="1"/>
              <a:t>www.google.com</a:t>
            </a:r>
            <a:r>
              <a:rPr lang="en-US" baseline="0" dirty="0"/>
              <a:t>/</a:t>
            </a:r>
            <a:r>
              <a:rPr lang="en-US" baseline="0" dirty="0" err="1"/>
              <a:t>url?sa</a:t>
            </a:r>
            <a:r>
              <a:rPr lang="en-US" baseline="0" dirty="0"/>
              <a:t>=</a:t>
            </a:r>
            <a:r>
              <a:rPr lang="en-US" baseline="0" dirty="0" err="1"/>
              <a:t>i&amp;source</a:t>
            </a:r>
            <a:r>
              <a:rPr lang="en-US" baseline="0" dirty="0"/>
              <a:t>=</a:t>
            </a:r>
            <a:r>
              <a:rPr lang="en-US" baseline="0" dirty="0" err="1"/>
              <a:t>images&amp;cd</a:t>
            </a:r>
            <a:r>
              <a:rPr lang="en-US" baseline="0" dirty="0"/>
              <a:t>=&amp;cad=</a:t>
            </a:r>
            <a:r>
              <a:rPr lang="en-US" baseline="0" dirty="0" err="1"/>
              <a:t>rja&amp;uact</a:t>
            </a:r>
            <a:r>
              <a:rPr lang="en-US" baseline="0" dirty="0"/>
              <a:t>=8&amp;ved=2ahUKEwjTyK3t58XfAhUoU98KHbVKCxMQjRx6BAgBEAU&amp;url=https%3A%2F%2Fwww.photolib.noaa.gov%2Fhtmls%2Freef2129.htm&amp;psig=AOvVaw0QSWoLYjVcMZzWeNpCfPUO&amp;ust=1546199334435149)</a:t>
            </a:r>
            <a:endParaRPr lang="en-US" dirty="0"/>
          </a:p>
          <a:p>
            <a:endParaRPr lang="en-US" dirty="0"/>
          </a:p>
        </p:txBody>
      </p:sp>
      <p:sp>
        <p:nvSpPr>
          <p:cNvPr id="4" name="Slide Number Placeholder 3"/>
          <p:cNvSpPr>
            <a:spLocks noGrp="1"/>
          </p:cNvSpPr>
          <p:nvPr>
            <p:ph type="sldNum" sz="quarter" idx="10"/>
          </p:nvPr>
        </p:nvSpPr>
        <p:spPr/>
        <p:txBody>
          <a:bodyPr/>
          <a:lstStyle/>
          <a:p>
            <a:fld id="{74F712EC-06E9-954B-A251-F87152C7942C}" type="slidenum">
              <a:rPr lang="en-US" smtClean="0"/>
              <a:t>1</a:t>
            </a:fld>
            <a:endParaRPr lang="en-US"/>
          </a:p>
        </p:txBody>
      </p:sp>
    </p:spTree>
    <p:extLst>
      <p:ext uri="{BB962C8B-B14F-4D97-AF65-F5344CB8AC3E}">
        <p14:creationId xmlns:p14="http://schemas.microsoft.com/office/powerpoint/2010/main" val="655366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a:t>
            </a:r>
            <a:r>
              <a:rPr lang="en-US" baseline="0" dirty="0"/>
              <a:t> points/script: This is here to help you prompt them to answer their worksheet questions. They should share results and discuss the questions amongst their group members before writing down answers. </a:t>
            </a:r>
            <a:endParaRPr lang="en-US" dirty="0"/>
          </a:p>
          <a:p>
            <a:endParaRPr lang="en-US" dirty="0"/>
          </a:p>
          <a:p>
            <a:r>
              <a:rPr lang="en-US" dirty="0"/>
              <a:t>***Image labeled</a:t>
            </a:r>
            <a:r>
              <a:rPr lang="en-US" baseline="0" dirty="0"/>
              <a:t> for reuse by NOAA Photo Library (https://</a:t>
            </a:r>
            <a:r>
              <a:rPr lang="en-US" baseline="0" dirty="0" err="1"/>
              <a:t>www.photolib.noaa.gov</a:t>
            </a:r>
            <a:r>
              <a:rPr lang="en-US" baseline="0" dirty="0"/>
              <a:t>/) (https://</a:t>
            </a:r>
            <a:r>
              <a:rPr lang="en-US" baseline="0" dirty="0" err="1"/>
              <a:t>www.flickr.com</a:t>
            </a:r>
            <a:r>
              <a:rPr lang="en-US" baseline="0" dirty="0"/>
              <a:t>/photos/51647007@N08/9787582414/)</a:t>
            </a:r>
            <a:endParaRPr lang="en-US" dirty="0"/>
          </a:p>
        </p:txBody>
      </p:sp>
      <p:sp>
        <p:nvSpPr>
          <p:cNvPr id="4" name="Slide Number Placeholder 3"/>
          <p:cNvSpPr>
            <a:spLocks noGrp="1"/>
          </p:cNvSpPr>
          <p:nvPr>
            <p:ph type="sldNum" sz="quarter" idx="10"/>
          </p:nvPr>
        </p:nvSpPr>
        <p:spPr/>
        <p:txBody>
          <a:bodyPr/>
          <a:lstStyle/>
          <a:p>
            <a:fld id="{74F712EC-06E9-954B-A251-F87152C7942C}" type="slidenum">
              <a:rPr lang="en-US" smtClean="0"/>
              <a:t>10</a:t>
            </a:fld>
            <a:endParaRPr lang="en-US"/>
          </a:p>
        </p:txBody>
      </p:sp>
    </p:spTree>
    <p:extLst>
      <p:ext uri="{BB962C8B-B14F-4D97-AF65-F5344CB8AC3E}">
        <p14:creationId xmlns:p14="http://schemas.microsoft.com/office/powerpoint/2010/main" val="1324035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a:t>
            </a:r>
            <a:r>
              <a:rPr lang="en-US" baseline="0" dirty="0"/>
              <a:t> points/script: This slide is to help them with question 3. Here, they can see examples of what types of materials lead to their microplastics. There are two primary microplastics, and five secondary microplastics. Review that definition with them. After this, you will point out to them that some of these plastics are “single-use”, or intended to be thrown away after one or a few uses. This includes plastic film, polystyrene, polyethylene and </a:t>
            </a:r>
            <a:r>
              <a:rPr lang="en-US" baseline="0" dirty="0" err="1"/>
              <a:t>microbeads</a:t>
            </a:r>
            <a:r>
              <a:rPr lang="en-US" baseline="0" dirty="0"/>
              <a:t>, which is discussed in greater detail on the next slide. </a:t>
            </a:r>
            <a:endParaRPr lang="en-US" dirty="0"/>
          </a:p>
          <a:p>
            <a:endParaRPr lang="en-US" baseline="0" dirty="0"/>
          </a:p>
          <a:p>
            <a:r>
              <a:rPr lang="en-US" baseline="0" dirty="0" err="1"/>
              <a:t>Microbeads</a:t>
            </a:r>
            <a:r>
              <a:rPr lang="en-US" baseline="0" dirty="0"/>
              <a:t>: Free for non-commercial reuse from Minnesota pollution control agency (https://</a:t>
            </a:r>
            <a:r>
              <a:rPr lang="en-US" baseline="0" dirty="0" err="1"/>
              <a:t>www.flickr.com</a:t>
            </a:r>
            <a:r>
              <a:rPr lang="en-US" baseline="0" dirty="0"/>
              <a:t>/photos/</a:t>
            </a:r>
            <a:r>
              <a:rPr lang="en-US" baseline="0" dirty="0" err="1"/>
              <a:t>mpcaphotos</a:t>
            </a:r>
            <a:r>
              <a:rPr lang="en-US" baseline="0" dirty="0"/>
              <a:t>/22304478353)</a:t>
            </a:r>
          </a:p>
          <a:p>
            <a:endParaRPr lang="en-US" baseline="0" dirty="0"/>
          </a:p>
          <a:p>
            <a:r>
              <a:rPr lang="en-US" baseline="0" dirty="0" err="1"/>
              <a:t>Nurdles</a:t>
            </a:r>
            <a:r>
              <a:rPr lang="en-US" baseline="0" dirty="0"/>
              <a:t>: available for reuse via </a:t>
            </a:r>
            <a:r>
              <a:rPr lang="en-US" baseline="0" dirty="0" err="1"/>
              <a:t>wikicommons</a:t>
            </a:r>
            <a:r>
              <a:rPr lang="en-US" baseline="0" dirty="0"/>
              <a:t> (https://</a:t>
            </a:r>
            <a:r>
              <a:rPr lang="en-US" baseline="0" dirty="0" err="1"/>
              <a:t>commons.wikimedia.org</a:t>
            </a:r>
            <a:r>
              <a:rPr lang="en-US" baseline="0" dirty="0"/>
              <a:t>/wiki/File:Nurdles_01_gentlemanrook.jpg)</a:t>
            </a:r>
          </a:p>
          <a:p>
            <a:endParaRPr lang="en-US" baseline="0" dirty="0"/>
          </a:p>
          <a:p>
            <a:r>
              <a:rPr lang="en-US" baseline="0" dirty="0"/>
              <a:t>Plastic Film: </a:t>
            </a:r>
            <a:r>
              <a:rPr lang="en-US" baseline="0" dirty="0" err="1"/>
              <a:t>Wikicommons</a:t>
            </a:r>
            <a:r>
              <a:rPr lang="en-US" baseline="0" dirty="0"/>
              <a:t> (https://</a:t>
            </a:r>
            <a:r>
              <a:rPr lang="en-US" baseline="0" dirty="0" err="1"/>
              <a:t>tr.m.wikipedia.org</a:t>
            </a:r>
            <a:r>
              <a:rPr lang="en-US" baseline="0" dirty="0"/>
              <a:t>/wiki/Dosya:Saran_Wrap_02.JPG)</a:t>
            </a:r>
          </a:p>
          <a:p>
            <a:endParaRPr lang="en-US" baseline="0" dirty="0"/>
          </a:p>
          <a:p>
            <a:r>
              <a:rPr lang="en-US" baseline="0" dirty="0"/>
              <a:t>Rubber: Labeled for re-use (https://</a:t>
            </a:r>
            <a:r>
              <a:rPr lang="en-US" baseline="0" dirty="0" err="1"/>
              <a:t>www.flickr.com</a:t>
            </a:r>
            <a:r>
              <a:rPr lang="en-US" baseline="0" dirty="0"/>
              <a:t>/photos/71776010@N04/648402375)</a:t>
            </a:r>
          </a:p>
          <a:p>
            <a:endParaRPr lang="en-US" baseline="0" dirty="0"/>
          </a:p>
          <a:p>
            <a:r>
              <a:rPr lang="en-US" baseline="0" dirty="0"/>
              <a:t>Nylon: Wikimedia Commons (https://</a:t>
            </a:r>
            <a:r>
              <a:rPr lang="en-US" baseline="0" dirty="0" err="1"/>
              <a:t>commons.wikimedia.org</a:t>
            </a:r>
            <a:r>
              <a:rPr lang="en-US" baseline="0" dirty="0"/>
              <a:t>/wiki/File:1-DSC_0001_(18).jpg)</a:t>
            </a:r>
          </a:p>
          <a:p>
            <a:endParaRPr lang="en-US" baseline="0" dirty="0"/>
          </a:p>
          <a:p>
            <a:r>
              <a:rPr lang="en-US" baseline="0" dirty="0"/>
              <a:t>Polystyrene: Wikimedia commons (https://</a:t>
            </a:r>
            <a:r>
              <a:rPr lang="en-US" baseline="0" dirty="0" err="1"/>
              <a:t>commons.wikimedia.org</a:t>
            </a:r>
            <a:r>
              <a:rPr lang="en-US" baseline="0" dirty="0"/>
              <a:t>/wiki/</a:t>
            </a:r>
            <a:r>
              <a:rPr lang="en-US" baseline="0" dirty="0" err="1"/>
              <a:t>File:Styrofoam_peanuts.JPG</a:t>
            </a:r>
            <a:r>
              <a:rPr lang="en-US" baseline="0" dirty="0"/>
              <a:t>)</a:t>
            </a:r>
          </a:p>
          <a:p>
            <a:endParaRPr lang="en-US" baseline="0" dirty="0"/>
          </a:p>
          <a:p>
            <a:r>
              <a:rPr lang="en-US" baseline="0" dirty="0"/>
              <a:t>Polypropylene: Wikimedia Commons (https://</a:t>
            </a:r>
            <a:r>
              <a:rPr lang="en-US" baseline="0" dirty="0" err="1"/>
              <a:t>commons.wikimedia.org</a:t>
            </a:r>
            <a:r>
              <a:rPr lang="en-US" baseline="0" dirty="0"/>
              <a:t>/wiki/</a:t>
            </a:r>
            <a:r>
              <a:rPr lang="en-US" baseline="0" dirty="0" err="1"/>
              <a:t>File:Recyclables.JPG</a:t>
            </a:r>
            <a:r>
              <a:rPr lang="en-US" baseline="0" dirty="0"/>
              <a: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4F712EC-06E9-954B-A251-F87152C7942C}" type="slidenum">
              <a:rPr lang="en-US" smtClean="0"/>
              <a:t>11</a:t>
            </a:fld>
            <a:endParaRPr lang="en-US"/>
          </a:p>
        </p:txBody>
      </p:sp>
    </p:spTree>
    <p:extLst>
      <p:ext uri="{BB962C8B-B14F-4D97-AF65-F5344CB8AC3E}">
        <p14:creationId xmlns:p14="http://schemas.microsoft.com/office/powerpoint/2010/main" val="1581767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points/script:</a:t>
            </a:r>
            <a:r>
              <a:rPr lang="en-US" baseline="0" dirty="0"/>
              <a:t> If you have not already covered single-use plastics, define them here (or review if you’ve already talked to them). If you’re going to do the challenge activity, or assign it as homework, it should be introduced here. Remind them that just because they don</a:t>
            </a:r>
            <a:r>
              <a:rPr lang="uk-UA" baseline="0" dirty="0"/>
              <a:t>’</a:t>
            </a:r>
            <a:r>
              <a:rPr lang="en-US" baseline="0" dirty="0"/>
              <a:t>t litter their plastic doesn’t mean that it won’t end up as litter, if the trash is blown away, goes down a sewer line, etc. </a:t>
            </a:r>
            <a:endParaRPr lang="en-US" dirty="0"/>
          </a:p>
        </p:txBody>
      </p:sp>
      <p:sp>
        <p:nvSpPr>
          <p:cNvPr id="4" name="Slide Number Placeholder 3"/>
          <p:cNvSpPr>
            <a:spLocks noGrp="1"/>
          </p:cNvSpPr>
          <p:nvPr>
            <p:ph type="sldNum" sz="quarter" idx="10"/>
          </p:nvPr>
        </p:nvSpPr>
        <p:spPr/>
        <p:txBody>
          <a:bodyPr/>
          <a:lstStyle/>
          <a:p>
            <a:fld id="{74F712EC-06E9-954B-A251-F87152C7942C}" type="slidenum">
              <a:rPr lang="en-US" smtClean="0"/>
              <a:t>12</a:t>
            </a:fld>
            <a:endParaRPr lang="en-US"/>
          </a:p>
        </p:txBody>
      </p:sp>
    </p:spTree>
    <p:extLst>
      <p:ext uri="{BB962C8B-B14F-4D97-AF65-F5344CB8AC3E}">
        <p14:creationId xmlns:p14="http://schemas.microsoft.com/office/powerpoint/2010/main" val="739399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points/script: This slide will help students see that there are a </a:t>
            </a:r>
            <a:r>
              <a:rPr lang="en-US" i="1" dirty="0"/>
              <a:t>lot </a:t>
            </a:r>
            <a:r>
              <a:rPr lang="en-US" i="0" dirty="0"/>
              <a:t>of jobs that study marine</a:t>
            </a:r>
            <a:r>
              <a:rPr lang="en-US" i="0" baseline="0" dirty="0"/>
              <a:t> pollution. These can be traditional scientist roles (including biologists, physicists, chemists) but also educators, like you, who teach about marine debris! </a:t>
            </a:r>
            <a:endParaRPr lang="en-US" dirty="0"/>
          </a:p>
          <a:p>
            <a:endParaRPr lang="en-US" dirty="0"/>
          </a:p>
          <a:p>
            <a:r>
              <a:rPr lang="en-US" dirty="0"/>
              <a:t>***Image labeled</a:t>
            </a:r>
            <a:r>
              <a:rPr lang="en-US" baseline="0" dirty="0"/>
              <a:t> for reuse by NOAA Photo Library (https://</a:t>
            </a:r>
            <a:r>
              <a:rPr lang="en-US" baseline="0" dirty="0" err="1"/>
              <a:t>www.photolib.noaa.gov</a:t>
            </a:r>
            <a:r>
              <a:rPr lang="en-US" baseline="0" dirty="0"/>
              <a:t>/) (https://</a:t>
            </a:r>
            <a:r>
              <a:rPr lang="en-US" baseline="0" dirty="0" err="1"/>
              <a:t>www.flickr.com</a:t>
            </a:r>
            <a:r>
              <a:rPr lang="en-US" baseline="0" dirty="0"/>
              <a:t>/photos/51647007@N08/5277298403/)</a:t>
            </a:r>
            <a:endParaRPr lang="en-US" dirty="0"/>
          </a:p>
        </p:txBody>
      </p:sp>
      <p:sp>
        <p:nvSpPr>
          <p:cNvPr id="4" name="Slide Number Placeholder 3"/>
          <p:cNvSpPr>
            <a:spLocks noGrp="1"/>
          </p:cNvSpPr>
          <p:nvPr>
            <p:ph type="sldNum" sz="quarter" idx="10"/>
          </p:nvPr>
        </p:nvSpPr>
        <p:spPr/>
        <p:txBody>
          <a:bodyPr/>
          <a:lstStyle/>
          <a:p>
            <a:fld id="{74F712EC-06E9-954B-A251-F87152C7942C}" type="slidenum">
              <a:rPr lang="en-US" smtClean="0"/>
              <a:t>13</a:t>
            </a:fld>
            <a:endParaRPr lang="en-US"/>
          </a:p>
        </p:txBody>
      </p:sp>
    </p:spTree>
    <p:extLst>
      <p:ext uri="{BB962C8B-B14F-4D97-AF65-F5344CB8AC3E}">
        <p14:creationId xmlns:p14="http://schemas.microsoft.com/office/powerpoint/2010/main" val="141805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points/script: Introduce</a:t>
            </a:r>
            <a:r>
              <a:rPr lang="en-US" baseline="0" dirty="0"/>
              <a:t> the project to the students. Tell them that researchers have discovered that there is a lot of plastic in the oceans, particularly in places like the pacific ocean gyre. The researchers are trying to learn more about this pollution, what types of plastic is there, how much and what the effects are. The students will work on research teams to contribute to the field. </a:t>
            </a:r>
            <a:endParaRPr lang="en-US" dirty="0"/>
          </a:p>
          <a:p>
            <a:endParaRPr lang="en-US" dirty="0"/>
          </a:p>
          <a:p>
            <a:r>
              <a:rPr lang="en-US" dirty="0"/>
              <a:t>***Image labeled</a:t>
            </a:r>
            <a:r>
              <a:rPr lang="en-US" baseline="0" dirty="0"/>
              <a:t> for reuse by NOAA Photo Library (https://</a:t>
            </a:r>
            <a:r>
              <a:rPr lang="en-US" baseline="0" dirty="0" err="1"/>
              <a:t>www.photolib.noaa.gov</a:t>
            </a:r>
            <a:r>
              <a:rPr lang="en-US" baseline="0" dirty="0"/>
              <a:t>/) (https://</a:t>
            </a:r>
            <a:r>
              <a:rPr lang="en-US" baseline="0" dirty="0" err="1"/>
              <a:t>www.flickr.com</a:t>
            </a:r>
            <a:r>
              <a:rPr lang="en-US" baseline="0" dirty="0"/>
              <a:t>/photos/51647007@N08/5102528303/)</a:t>
            </a:r>
            <a:endParaRPr lang="en-US" dirty="0"/>
          </a:p>
        </p:txBody>
      </p:sp>
      <p:sp>
        <p:nvSpPr>
          <p:cNvPr id="4" name="Slide Number Placeholder 3"/>
          <p:cNvSpPr>
            <a:spLocks noGrp="1"/>
          </p:cNvSpPr>
          <p:nvPr>
            <p:ph type="sldNum" sz="quarter" idx="10"/>
          </p:nvPr>
        </p:nvSpPr>
        <p:spPr/>
        <p:txBody>
          <a:bodyPr/>
          <a:lstStyle/>
          <a:p>
            <a:fld id="{74F712EC-06E9-954B-A251-F87152C7942C}" type="slidenum">
              <a:rPr lang="en-US" smtClean="0"/>
              <a:t>2</a:t>
            </a:fld>
            <a:endParaRPr lang="en-US"/>
          </a:p>
        </p:txBody>
      </p:sp>
    </p:spTree>
    <p:extLst>
      <p:ext uri="{BB962C8B-B14F-4D97-AF65-F5344CB8AC3E}">
        <p14:creationId xmlns:p14="http://schemas.microsoft.com/office/powerpoint/2010/main" val="647711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a:t>
            </a:r>
            <a:r>
              <a:rPr lang="en-US" baseline="0" dirty="0"/>
              <a:t> points/script: Now, you are giving the students relevant background. The problem is repeated here, and there will be 3 “what we know” items over the next slides. This explains that plastic accumulates in gyres. Ask the students if they’ve heard of a gyre or know what it is. The next slide shows images of where the 5 major ocean gyres are, and includes videos to help explain them. </a:t>
            </a:r>
            <a:endParaRPr lang="en-US" dirty="0"/>
          </a:p>
        </p:txBody>
      </p:sp>
      <p:sp>
        <p:nvSpPr>
          <p:cNvPr id="4" name="Slide Number Placeholder 3"/>
          <p:cNvSpPr>
            <a:spLocks noGrp="1"/>
          </p:cNvSpPr>
          <p:nvPr>
            <p:ph type="sldNum" sz="quarter" idx="10"/>
          </p:nvPr>
        </p:nvSpPr>
        <p:spPr/>
        <p:txBody>
          <a:bodyPr/>
          <a:lstStyle/>
          <a:p>
            <a:fld id="{74F712EC-06E9-954B-A251-F87152C7942C}" type="slidenum">
              <a:rPr lang="en-US" smtClean="0"/>
              <a:t>3</a:t>
            </a:fld>
            <a:endParaRPr lang="en-US"/>
          </a:p>
        </p:txBody>
      </p:sp>
    </p:spTree>
    <p:extLst>
      <p:ext uri="{BB962C8B-B14F-4D97-AF65-F5344CB8AC3E}">
        <p14:creationId xmlns:p14="http://schemas.microsoft.com/office/powerpoint/2010/main" val="1610494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Talking</a:t>
            </a:r>
            <a:r>
              <a:rPr lang="en-US" baseline="0" dirty="0"/>
              <a:t> points/script: This shows where the 5 major ocean gyres are. Your researchers will work in groups, with one group working on each gyre. The videos will support your explanation of gyres. The first is a visualization of gyres moving in the ocean (it’s quick, but very helpful). The second is a longer video from the 5 gyres institute that talks about the ocean gyres pollution. It’s a bit more general, and not specific to just gyres, but it can be good background if you have the time.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Visualize ocean gyres: </a:t>
            </a:r>
            <a:r>
              <a:rPr lang="en-US" baseline="0" dirty="0"/>
              <a:t>https://</a:t>
            </a:r>
            <a:r>
              <a:rPr lang="en-US" baseline="0" dirty="0" err="1"/>
              <a:t>www.youtube.com</a:t>
            </a:r>
            <a:r>
              <a:rPr lang="en-US" baseline="0" dirty="0"/>
              <a:t>/</a:t>
            </a:r>
            <a:r>
              <a:rPr lang="en-US" baseline="0" dirty="0" err="1"/>
              <a:t>watch?v</a:t>
            </a:r>
            <a:r>
              <a:rPr lang="en-US" baseline="0" dirty="0"/>
              <a:t>=x0EqbdSMC8E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Learn more about ocean gyre pollution</a:t>
            </a:r>
            <a:r>
              <a:rPr lang="en-US" baseline="0" dirty="0"/>
              <a:t>: https://</a:t>
            </a:r>
            <a:r>
              <a:rPr lang="en-US" baseline="0" dirty="0" err="1"/>
              <a:t>www.youtube.com</a:t>
            </a:r>
            <a:r>
              <a:rPr lang="en-US" baseline="0" dirty="0"/>
              <a:t>/</a:t>
            </a:r>
            <a:r>
              <a:rPr lang="en-US" baseline="0" dirty="0" err="1"/>
              <a:t>watch?v</a:t>
            </a:r>
            <a:r>
              <a:rPr lang="en-US" baseline="0" dirty="0"/>
              <a:t>=h6i16CrI8ss</a:t>
            </a:r>
          </a:p>
          <a:p>
            <a:endParaRPr lang="en-US" baseline="0" dirty="0"/>
          </a:p>
          <a:p>
            <a:pPr algn="l"/>
            <a:r>
              <a:rPr lang="en-US" sz="1200" i="0" kern="1200" dirty="0">
                <a:solidFill>
                  <a:schemeClr val="tx1">
                    <a:lumMod val="65000"/>
                    <a:lumOff val="35000"/>
                  </a:schemeClr>
                </a:solidFill>
                <a:latin typeface="+mn-lt"/>
                <a:ea typeface="+mn-ea"/>
                <a:cs typeface="+mn-cs"/>
              </a:rPr>
              <a:t>Map adapted from: Wikimedia Commons, labeled for reuse:</a:t>
            </a:r>
            <a:r>
              <a:rPr lang="en-US" sz="1200" i="0" kern="1200" baseline="0" dirty="0">
                <a:solidFill>
                  <a:schemeClr val="tx1">
                    <a:lumMod val="65000"/>
                    <a:lumOff val="35000"/>
                  </a:schemeClr>
                </a:solidFill>
                <a:latin typeface="+mn-lt"/>
                <a:ea typeface="+mn-ea"/>
                <a:cs typeface="+mn-cs"/>
              </a:rPr>
              <a:t> </a:t>
            </a:r>
            <a:r>
              <a:rPr lang="en-US" sz="1200" i="0" kern="1200" dirty="0">
                <a:solidFill>
                  <a:schemeClr val="tx1">
                    <a:lumMod val="65000"/>
                    <a:lumOff val="35000"/>
                  </a:schemeClr>
                </a:solidFill>
                <a:latin typeface="+mn-lt"/>
                <a:ea typeface="+mn-ea"/>
                <a:cs typeface="+mn-cs"/>
              </a:rPr>
              <a:t>https://</a:t>
            </a:r>
            <a:r>
              <a:rPr lang="en-US" sz="1200" i="0" kern="1200" dirty="0" err="1">
                <a:solidFill>
                  <a:schemeClr val="tx1">
                    <a:lumMod val="65000"/>
                    <a:lumOff val="35000"/>
                  </a:schemeClr>
                </a:solidFill>
                <a:latin typeface="+mn-lt"/>
                <a:ea typeface="+mn-ea"/>
                <a:cs typeface="+mn-cs"/>
              </a:rPr>
              <a:t>en.wikipedia.org</a:t>
            </a:r>
            <a:r>
              <a:rPr lang="en-US" sz="1200" i="0" kern="1200" dirty="0">
                <a:solidFill>
                  <a:schemeClr val="tx1">
                    <a:lumMod val="65000"/>
                    <a:lumOff val="35000"/>
                  </a:schemeClr>
                </a:solidFill>
                <a:latin typeface="+mn-lt"/>
                <a:ea typeface="+mn-ea"/>
                <a:cs typeface="+mn-cs"/>
              </a:rPr>
              <a:t>/wiki/</a:t>
            </a:r>
            <a:r>
              <a:rPr lang="en-US" sz="1200" i="0" kern="1200" dirty="0" err="1">
                <a:solidFill>
                  <a:schemeClr val="tx1">
                    <a:lumMod val="65000"/>
                    <a:lumOff val="35000"/>
                  </a:schemeClr>
                </a:solidFill>
                <a:latin typeface="+mn-lt"/>
                <a:ea typeface="+mn-ea"/>
                <a:cs typeface="+mn-cs"/>
              </a:rPr>
              <a:t>File:World_map_green.png</a:t>
            </a:r>
            <a:endParaRPr lang="en-US" sz="1200" i="0" kern="1200" dirty="0">
              <a:solidFill>
                <a:schemeClr val="tx1">
                  <a:lumMod val="65000"/>
                  <a:lumOff val="35000"/>
                </a:schemeClr>
              </a:solidFill>
              <a:latin typeface="+mn-lt"/>
              <a:ea typeface="+mn-ea"/>
              <a:cs typeface="+mn-cs"/>
            </a:endParaRPr>
          </a:p>
          <a:p>
            <a:pPr algn="l"/>
            <a:endParaRPr lang="en-US" i="0" dirty="0"/>
          </a:p>
        </p:txBody>
      </p:sp>
      <p:sp>
        <p:nvSpPr>
          <p:cNvPr id="4" name="Slide Number Placeholder 3"/>
          <p:cNvSpPr>
            <a:spLocks noGrp="1"/>
          </p:cNvSpPr>
          <p:nvPr>
            <p:ph type="sldNum" sz="quarter" idx="10"/>
          </p:nvPr>
        </p:nvSpPr>
        <p:spPr/>
        <p:txBody>
          <a:bodyPr/>
          <a:lstStyle/>
          <a:p>
            <a:fld id="{74F712EC-06E9-954B-A251-F87152C7942C}" type="slidenum">
              <a:rPr lang="en-US" smtClean="0"/>
              <a:t>4</a:t>
            </a:fld>
            <a:endParaRPr lang="en-US"/>
          </a:p>
        </p:txBody>
      </p:sp>
    </p:spTree>
    <p:extLst>
      <p:ext uri="{BB962C8B-B14F-4D97-AF65-F5344CB8AC3E}">
        <p14:creationId xmlns:p14="http://schemas.microsoft.com/office/powerpoint/2010/main" val="1473236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Talking</a:t>
            </a:r>
            <a:r>
              <a:rPr lang="en-US" baseline="0" dirty="0"/>
              <a:t> points/script: The </a:t>
            </a:r>
            <a:r>
              <a:rPr lang="en-US" baseline="0" dirty="0" err="1"/>
              <a:t>sedond</a:t>
            </a:r>
            <a:r>
              <a:rPr lang="en-US" baseline="0" dirty="0"/>
              <a:t> point is that plastic can harm ocean life. You can ask some students to brainstorm how wildlife might be harmed by marine debris, and then show the list here. Remind students that this is a small list, and there are many other ways that plastic can effect the oceans, and scientists are still finding and discovering some of these. The video explains some of the ways of harm, and explains the chemical pollution well.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Video: </a:t>
            </a:r>
            <a:r>
              <a:rPr lang="en-US" sz="1200" b="0" i="0" u="none" strike="noStrike" kern="1200" dirty="0">
                <a:solidFill>
                  <a:schemeClr val="tx1"/>
                </a:solidFill>
                <a:effectLst/>
                <a:latin typeface="+mn-lt"/>
                <a:ea typeface="+mn-ea"/>
                <a:cs typeface="+mn-cs"/>
                <a:hlinkClick r:id="rId3"/>
              </a:rPr>
              <a:t>https://oceantoday.noaa.gov/trashtalk_impacts/</a:t>
            </a:r>
            <a:r>
              <a:rPr lang="en-US" dirty="0"/>
              <a:t>   Talks about</a:t>
            </a:r>
            <a:r>
              <a:rPr lang="en-US" baseline="0" dirty="0"/>
              <a:t> the problems plastic causes, including chemical issues.</a:t>
            </a:r>
            <a:endParaRPr lang="en-US" sz="1200" b="0" i="0" u="none" strike="noStrike" kern="1200" dirty="0">
              <a:solidFill>
                <a:schemeClr val="tx1"/>
              </a:solidFill>
              <a:effectLst/>
              <a:latin typeface="+mn-lt"/>
              <a:ea typeface="+mn-ea"/>
              <a:cs typeface="+mn-cs"/>
              <a:hlinkClick r:id="rId3"/>
            </a:endParaRPr>
          </a:p>
          <a:p>
            <a:endParaRPr lang="en-US" dirty="0"/>
          </a:p>
          <a:p>
            <a:r>
              <a:rPr lang="en-US" dirty="0"/>
              <a:t>***Image labeled</a:t>
            </a:r>
            <a:r>
              <a:rPr lang="en-US" baseline="0" dirty="0"/>
              <a:t> for reuse by NOAA Photo Library (https://</a:t>
            </a:r>
            <a:r>
              <a:rPr lang="en-US" baseline="0" dirty="0" err="1"/>
              <a:t>www.photolib.noaa.gov</a:t>
            </a:r>
            <a:r>
              <a:rPr lang="en-US" baseline="0" dirty="0"/>
              <a:t>/) (https://</a:t>
            </a:r>
            <a:r>
              <a:rPr lang="en-US" baseline="0" dirty="0" err="1"/>
              <a:t>www.google.com</a:t>
            </a:r>
            <a:r>
              <a:rPr lang="en-US" baseline="0" dirty="0"/>
              <a:t>/</a:t>
            </a:r>
            <a:r>
              <a:rPr lang="en-US" baseline="0" dirty="0" err="1"/>
              <a:t>url?sa</a:t>
            </a:r>
            <a:r>
              <a:rPr lang="en-US" baseline="0" dirty="0"/>
              <a:t>=</a:t>
            </a:r>
            <a:r>
              <a:rPr lang="en-US" baseline="0" dirty="0" err="1"/>
              <a:t>i&amp;source</a:t>
            </a:r>
            <a:r>
              <a:rPr lang="en-US" baseline="0" dirty="0"/>
              <a:t>=</a:t>
            </a:r>
            <a:r>
              <a:rPr lang="en-US" baseline="0" dirty="0" err="1"/>
              <a:t>images&amp;cd</a:t>
            </a:r>
            <a:r>
              <a:rPr lang="en-US" baseline="0" dirty="0"/>
              <a:t>=&amp;cad=</a:t>
            </a:r>
            <a:r>
              <a:rPr lang="en-US" baseline="0" dirty="0" err="1"/>
              <a:t>rja&amp;uact</a:t>
            </a:r>
            <a:r>
              <a:rPr lang="en-US" baseline="0" dirty="0"/>
              <a:t>=8&amp;ved=2ahUKEwiNose938XfAhUrUt8KHfCQCgUQjRx6BAgBEAU&amp;url=https%3A%2F%2Fwww.photolib.noaa.gov%2Fhtmls%2Ffish1933.htm&amp;psig=AOvVaw37N89jlg2LodBSk6TlwOW3&amp;ust=1546197162360061)</a:t>
            </a:r>
            <a:endParaRPr lang="en-US" dirty="0"/>
          </a:p>
        </p:txBody>
      </p:sp>
      <p:sp>
        <p:nvSpPr>
          <p:cNvPr id="4" name="Slide Number Placeholder 3"/>
          <p:cNvSpPr>
            <a:spLocks noGrp="1"/>
          </p:cNvSpPr>
          <p:nvPr>
            <p:ph type="sldNum" sz="quarter" idx="10"/>
          </p:nvPr>
        </p:nvSpPr>
        <p:spPr/>
        <p:txBody>
          <a:bodyPr/>
          <a:lstStyle/>
          <a:p>
            <a:fld id="{74F712EC-06E9-954B-A251-F87152C7942C}" type="slidenum">
              <a:rPr lang="en-US" smtClean="0"/>
              <a:t>5</a:t>
            </a:fld>
            <a:endParaRPr lang="en-US"/>
          </a:p>
        </p:txBody>
      </p:sp>
    </p:spTree>
    <p:extLst>
      <p:ext uri="{BB962C8B-B14F-4D97-AF65-F5344CB8AC3E}">
        <p14:creationId xmlns:p14="http://schemas.microsoft.com/office/powerpoint/2010/main" val="328744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a:t>
            </a:r>
            <a:r>
              <a:rPr lang="en-US" baseline="0" dirty="0"/>
              <a:t> points/script: This adds that microplastics are a major point of pollution. Explain that microplastics are just pieces of plastic smaller than 5mm. Then explain primary v. secondary microplastics. There aren’t as many examples of primary microplastics (</a:t>
            </a:r>
            <a:r>
              <a:rPr lang="en-US" baseline="0" dirty="0" err="1"/>
              <a:t>nurdle</a:t>
            </a:r>
            <a:r>
              <a:rPr lang="en-US" baseline="0" dirty="0"/>
              <a:t>, plastic bead, </a:t>
            </a:r>
            <a:r>
              <a:rPr lang="en-US" baseline="0" dirty="0" err="1"/>
              <a:t>microbead</a:t>
            </a:r>
            <a:r>
              <a:rPr lang="en-US" baseline="0" dirty="0"/>
              <a:t>), but secondary microplastics can come from anything! A student may ask about how that works, since we always hear that it takes plastic hundreds of years to break down. But when the plastic is in the ocean, there are strong waves (and animals) that will break apart the plastic into smaller pieces. This doesn’t mean the plastic is degrading and going away, but it just means that the plastic is breaking into smaller pieces. Remind the students that this makes the plastic more difficult to study, and challenging to learn where the microplastic came from. </a:t>
            </a:r>
          </a:p>
          <a:p>
            <a:endParaRPr lang="en-US" baseline="0" dirty="0"/>
          </a:p>
          <a:p>
            <a:r>
              <a:rPr lang="en-US" baseline="0" dirty="0"/>
              <a:t>Later the students will count and sort microplastics, and identify where some of them came from. For example, some came from nylon fishing nets. Others are the polymer, like polystyrene or polypropylene, which make up many different consumer items. Scientists use a laser to determine this polymer type, and it helps them guess about what </a:t>
            </a:r>
            <a:r>
              <a:rPr lang="en-US" baseline="0" dirty="0" err="1"/>
              <a:t>macroplastic</a:t>
            </a:r>
            <a:r>
              <a:rPr lang="en-US" baseline="0" dirty="0"/>
              <a:t> lead to that microplastic.  </a:t>
            </a:r>
            <a:endParaRPr lang="en-US" dirty="0"/>
          </a:p>
        </p:txBody>
      </p:sp>
      <p:sp>
        <p:nvSpPr>
          <p:cNvPr id="4" name="Slide Number Placeholder 3"/>
          <p:cNvSpPr>
            <a:spLocks noGrp="1"/>
          </p:cNvSpPr>
          <p:nvPr>
            <p:ph type="sldNum" sz="quarter" idx="10"/>
          </p:nvPr>
        </p:nvSpPr>
        <p:spPr/>
        <p:txBody>
          <a:bodyPr/>
          <a:lstStyle/>
          <a:p>
            <a:fld id="{74F712EC-06E9-954B-A251-F87152C7942C}" type="slidenum">
              <a:rPr lang="en-US" smtClean="0"/>
              <a:t>6</a:t>
            </a:fld>
            <a:endParaRPr lang="en-US"/>
          </a:p>
        </p:txBody>
      </p:sp>
    </p:spTree>
    <p:extLst>
      <p:ext uri="{BB962C8B-B14F-4D97-AF65-F5344CB8AC3E}">
        <p14:creationId xmlns:p14="http://schemas.microsoft.com/office/powerpoint/2010/main" val="2066843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a:t>
            </a:r>
            <a:r>
              <a:rPr lang="en-US" baseline="0" dirty="0"/>
              <a:t> points/script: This is a summary slide of the ‘what we know’ and then introduces the questions and objective. Students will count and sort microplastics, and should be able to draw conclusions about the differences between the gyres. </a:t>
            </a:r>
            <a:endParaRPr lang="en-US" dirty="0"/>
          </a:p>
        </p:txBody>
      </p:sp>
      <p:sp>
        <p:nvSpPr>
          <p:cNvPr id="4" name="Slide Number Placeholder 3"/>
          <p:cNvSpPr>
            <a:spLocks noGrp="1"/>
          </p:cNvSpPr>
          <p:nvPr>
            <p:ph type="sldNum" sz="quarter" idx="10"/>
          </p:nvPr>
        </p:nvSpPr>
        <p:spPr/>
        <p:txBody>
          <a:bodyPr/>
          <a:lstStyle/>
          <a:p>
            <a:fld id="{74F712EC-06E9-954B-A251-F87152C7942C}" type="slidenum">
              <a:rPr lang="en-US" smtClean="0"/>
              <a:t>7</a:t>
            </a:fld>
            <a:endParaRPr lang="en-US"/>
          </a:p>
        </p:txBody>
      </p:sp>
    </p:spTree>
    <p:extLst>
      <p:ext uri="{BB962C8B-B14F-4D97-AF65-F5344CB8AC3E}">
        <p14:creationId xmlns:p14="http://schemas.microsoft.com/office/powerpoint/2010/main" val="108107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a:t>
            </a:r>
            <a:r>
              <a:rPr lang="en-US" baseline="0" dirty="0"/>
              <a:t> points/script: </a:t>
            </a:r>
            <a:r>
              <a:rPr lang="en-US" dirty="0"/>
              <a:t>This shows how microplastics</a:t>
            </a:r>
            <a:r>
              <a:rPr lang="en-US" baseline="0" dirty="0"/>
              <a:t> are collected in the ocean. This is the same technique that scientists use to collect plankton samples, but because there’s so much plastic in the gyres, we use it to collect microplastics too! By knowing the size of the net opening, the speed and the distance, we can calculate how much water was ‘filtered’ by the net. When they start the project, the idea is that they’re sorting through one net that went across the middle of their gyre. </a:t>
            </a:r>
            <a:endParaRPr lang="en-US" dirty="0"/>
          </a:p>
          <a:p>
            <a:endParaRPr lang="en-US" dirty="0"/>
          </a:p>
          <a:p>
            <a:r>
              <a:rPr lang="en-US" dirty="0"/>
              <a:t>***Image labeled</a:t>
            </a:r>
            <a:r>
              <a:rPr lang="en-US" baseline="0" dirty="0"/>
              <a:t> for reuse by NOAA Photo Library (https://</a:t>
            </a:r>
            <a:r>
              <a:rPr lang="en-US" baseline="0" dirty="0" err="1"/>
              <a:t>www.photolib.noaa.gov</a:t>
            </a:r>
            <a:r>
              <a:rPr lang="en-US" baseline="0" dirty="0"/>
              <a:t>/) (https://</a:t>
            </a:r>
            <a:r>
              <a:rPr lang="en-US" baseline="0" dirty="0" err="1"/>
              <a:t>www.flickr.com</a:t>
            </a:r>
            <a:r>
              <a:rPr lang="en-US" baseline="0" dirty="0"/>
              <a:t>/photos/51647007@N08/9787582414/)</a:t>
            </a:r>
            <a:endParaRPr lang="en-US" dirty="0"/>
          </a:p>
        </p:txBody>
      </p:sp>
      <p:sp>
        <p:nvSpPr>
          <p:cNvPr id="4" name="Slide Number Placeholder 3"/>
          <p:cNvSpPr>
            <a:spLocks noGrp="1"/>
          </p:cNvSpPr>
          <p:nvPr>
            <p:ph type="sldNum" sz="quarter" idx="10"/>
          </p:nvPr>
        </p:nvSpPr>
        <p:spPr/>
        <p:txBody>
          <a:bodyPr/>
          <a:lstStyle/>
          <a:p>
            <a:fld id="{74F712EC-06E9-954B-A251-F87152C7942C}" type="slidenum">
              <a:rPr lang="en-US" smtClean="0"/>
              <a:t>8</a:t>
            </a:fld>
            <a:endParaRPr lang="en-US"/>
          </a:p>
        </p:txBody>
      </p:sp>
    </p:spTree>
    <p:extLst>
      <p:ext uri="{BB962C8B-B14F-4D97-AF65-F5344CB8AC3E}">
        <p14:creationId xmlns:p14="http://schemas.microsoft.com/office/powerpoint/2010/main" val="2115390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a:t>
            </a:r>
            <a:r>
              <a:rPr lang="en-US" baseline="0" dirty="0"/>
              <a:t> points/script: Leave this up to help you with instructions, but these are more clearly detailed on their worksheet and are not necessary for you to cover. </a:t>
            </a:r>
          </a:p>
          <a:p>
            <a:endParaRPr lang="en-US" baseline="0" dirty="0"/>
          </a:p>
          <a:p>
            <a:endParaRPr lang="en-US" dirty="0"/>
          </a:p>
          <a:p>
            <a:r>
              <a:rPr lang="en-US" dirty="0"/>
              <a:t>***Image labeled</a:t>
            </a:r>
            <a:r>
              <a:rPr lang="en-US" baseline="0" dirty="0"/>
              <a:t> for reuse by NOAA Photo Library (https://</a:t>
            </a:r>
            <a:r>
              <a:rPr lang="en-US" baseline="0" dirty="0" err="1"/>
              <a:t>www.photolib.noaa.gov</a:t>
            </a:r>
            <a:r>
              <a:rPr lang="en-US" baseline="0" dirty="0"/>
              <a:t>/) (https://</a:t>
            </a:r>
            <a:r>
              <a:rPr lang="en-US" baseline="0" dirty="0" err="1"/>
              <a:t>www.flickr.com</a:t>
            </a:r>
            <a:r>
              <a:rPr lang="en-US" baseline="0" dirty="0"/>
              <a:t>/photos/51647007@N08/9787582414/)</a:t>
            </a:r>
            <a:endParaRPr lang="en-US" dirty="0"/>
          </a:p>
        </p:txBody>
      </p:sp>
      <p:sp>
        <p:nvSpPr>
          <p:cNvPr id="4" name="Slide Number Placeholder 3"/>
          <p:cNvSpPr>
            <a:spLocks noGrp="1"/>
          </p:cNvSpPr>
          <p:nvPr>
            <p:ph type="sldNum" sz="quarter" idx="10"/>
          </p:nvPr>
        </p:nvSpPr>
        <p:spPr/>
        <p:txBody>
          <a:bodyPr/>
          <a:lstStyle/>
          <a:p>
            <a:fld id="{74F712EC-06E9-954B-A251-F87152C7942C}" type="slidenum">
              <a:rPr lang="en-US" smtClean="0"/>
              <a:t>9</a:t>
            </a:fld>
            <a:endParaRPr lang="en-US"/>
          </a:p>
        </p:txBody>
      </p:sp>
    </p:spTree>
    <p:extLst>
      <p:ext uri="{BB962C8B-B14F-4D97-AF65-F5344CB8AC3E}">
        <p14:creationId xmlns:p14="http://schemas.microsoft.com/office/powerpoint/2010/main" val="2094515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48A777-23C5-D047-B118-6E0AA00C2C92}"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D92B0-579D-8D40-AD70-619DFD5552E8}" type="slidenum">
              <a:rPr lang="en-US" smtClean="0"/>
              <a:t>‹#›</a:t>
            </a:fld>
            <a:endParaRPr lang="en-US"/>
          </a:p>
        </p:txBody>
      </p:sp>
    </p:spTree>
    <p:extLst>
      <p:ext uri="{BB962C8B-B14F-4D97-AF65-F5344CB8AC3E}">
        <p14:creationId xmlns:p14="http://schemas.microsoft.com/office/powerpoint/2010/main" val="705051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48A777-23C5-D047-B118-6E0AA00C2C92}"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D92B0-579D-8D40-AD70-619DFD5552E8}" type="slidenum">
              <a:rPr lang="en-US" smtClean="0"/>
              <a:t>‹#›</a:t>
            </a:fld>
            <a:endParaRPr lang="en-US"/>
          </a:p>
        </p:txBody>
      </p:sp>
    </p:spTree>
    <p:extLst>
      <p:ext uri="{BB962C8B-B14F-4D97-AF65-F5344CB8AC3E}">
        <p14:creationId xmlns:p14="http://schemas.microsoft.com/office/powerpoint/2010/main" val="909201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48A777-23C5-D047-B118-6E0AA00C2C92}"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D92B0-579D-8D40-AD70-619DFD5552E8}" type="slidenum">
              <a:rPr lang="en-US" smtClean="0"/>
              <a:t>‹#›</a:t>
            </a:fld>
            <a:endParaRPr lang="en-US"/>
          </a:p>
        </p:txBody>
      </p:sp>
    </p:spTree>
    <p:extLst>
      <p:ext uri="{BB962C8B-B14F-4D97-AF65-F5344CB8AC3E}">
        <p14:creationId xmlns:p14="http://schemas.microsoft.com/office/powerpoint/2010/main" val="159633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48A777-23C5-D047-B118-6E0AA00C2C92}"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D92B0-579D-8D40-AD70-619DFD5552E8}" type="slidenum">
              <a:rPr lang="en-US" smtClean="0"/>
              <a:t>‹#›</a:t>
            </a:fld>
            <a:endParaRPr lang="en-US"/>
          </a:p>
        </p:txBody>
      </p:sp>
    </p:spTree>
    <p:extLst>
      <p:ext uri="{BB962C8B-B14F-4D97-AF65-F5344CB8AC3E}">
        <p14:creationId xmlns:p14="http://schemas.microsoft.com/office/powerpoint/2010/main" val="595955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48A777-23C5-D047-B118-6E0AA00C2C92}"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D92B0-579D-8D40-AD70-619DFD5552E8}" type="slidenum">
              <a:rPr lang="en-US" smtClean="0"/>
              <a:t>‹#›</a:t>
            </a:fld>
            <a:endParaRPr lang="en-US"/>
          </a:p>
        </p:txBody>
      </p:sp>
    </p:spTree>
    <p:extLst>
      <p:ext uri="{BB962C8B-B14F-4D97-AF65-F5344CB8AC3E}">
        <p14:creationId xmlns:p14="http://schemas.microsoft.com/office/powerpoint/2010/main" val="356661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48A777-23C5-D047-B118-6E0AA00C2C92}" type="datetimeFigureOut">
              <a:rPr lang="en-US" smtClean="0"/>
              <a:t>6/16/2023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D92B0-579D-8D40-AD70-619DFD5552E8}" type="slidenum">
              <a:rPr lang="en-US" smtClean="0"/>
              <a:t>‹#›</a:t>
            </a:fld>
            <a:endParaRPr lang="en-US"/>
          </a:p>
        </p:txBody>
      </p:sp>
    </p:spTree>
    <p:extLst>
      <p:ext uri="{BB962C8B-B14F-4D97-AF65-F5344CB8AC3E}">
        <p14:creationId xmlns:p14="http://schemas.microsoft.com/office/powerpoint/2010/main" val="78048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48A777-23C5-D047-B118-6E0AA00C2C92}" type="datetimeFigureOut">
              <a:rPr lang="en-US" smtClean="0"/>
              <a:t>6/16/2023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3D92B0-579D-8D40-AD70-619DFD5552E8}" type="slidenum">
              <a:rPr lang="en-US" smtClean="0"/>
              <a:t>‹#›</a:t>
            </a:fld>
            <a:endParaRPr lang="en-US"/>
          </a:p>
        </p:txBody>
      </p:sp>
    </p:spTree>
    <p:extLst>
      <p:ext uri="{BB962C8B-B14F-4D97-AF65-F5344CB8AC3E}">
        <p14:creationId xmlns:p14="http://schemas.microsoft.com/office/powerpoint/2010/main" val="76929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48A777-23C5-D047-B118-6E0AA00C2C92}" type="datetimeFigureOut">
              <a:rPr lang="en-US" smtClean="0"/>
              <a:t>6/16/2023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3D92B0-579D-8D40-AD70-619DFD5552E8}" type="slidenum">
              <a:rPr lang="en-US" smtClean="0"/>
              <a:t>‹#›</a:t>
            </a:fld>
            <a:endParaRPr lang="en-US"/>
          </a:p>
        </p:txBody>
      </p:sp>
    </p:spTree>
    <p:extLst>
      <p:ext uri="{BB962C8B-B14F-4D97-AF65-F5344CB8AC3E}">
        <p14:creationId xmlns:p14="http://schemas.microsoft.com/office/powerpoint/2010/main" val="170182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8A777-23C5-D047-B118-6E0AA00C2C92}" type="datetimeFigureOut">
              <a:rPr lang="en-US" smtClean="0"/>
              <a:t>6/16/2023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3D92B0-579D-8D40-AD70-619DFD5552E8}" type="slidenum">
              <a:rPr lang="en-US" smtClean="0"/>
              <a:t>‹#›</a:t>
            </a:fld>
            <a:endParaRPr lang="en-US"/>
          </a:p>
        </p:txBody>
      </p:sp>
    </p:spTree>
    <p:extLst>
      <p:ext uri="{BB962C8B-B14F-4D97-AF65-F5344CB8AC3E}">
        <p14:creationId xmlns:p14="http://schemas.microsoft.com/office/powerpoint/2010/main" val="31524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48A777-23C5-D047-B118-6E0AA00C2C92}" type="datetimeFigureOut">
              <a:rPr lang="en-US" smtClean="0"/>
              <a:t>6/16/2023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D92B0-579D-8D40-AD70-619DFD5552E8}" type="slidenum">
              <a:rPr lang="en-US" smtClean="0"/>
              <a:t>‹#›</a:t>
            </a:fld>
            <a:endParaRPr lang="en-US"/>
          </a:p>
        </p:txBody>
      </p:sp>
    </p:spTree>
    <p:extLst>
      <p:ext uri="{BB962C8B-B14F-4D97-AF65-F5344CB8AC3E}">
        <p14:creationId xmlns:p14="http://schemas.microsoft.com/office/powerpoint/2010/main" val="422472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48A777-23C5-D047-B118-6E0AA00C2C92}" type="datetimeFigureOut">
              <a:rPr lang="en-US" smtClean="0"/>
              <a:t>6/16/2023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D92B0-579D-8D40-AD70-619DFD5552E8}" type="slidenum">
              <a:rPr lang="en-US" smtClean="0"/>
              <a:t>‹#›</a:t>
            </a:fld>
            <a:endParaRPr lang="en-US"/>
          </a:p>
        </p:txBody>
      </p:sp>
    </p:spTree>
    <p:extLst>
      <p:ext uri="{BB962C8B-B14F-4D97-AF65-F5344CB8AC3E}">
        <p14:creationId xmlns:p14="http://schemas.microsoft.com/office/powerpoint/2010/main" val="920404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8A777-23C5-D047-B118-6E0AA00C2C92}" type="datetimeFigureOut">
              <a:rPr lang="en-US" smtClean="0"/>
              <a:t>6/16/2023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D92B0-579D-8D40-AD70-619DFD5552E8}" type="slidenum">
              <a:rPr lang="en-US" smtClean="0"/>
              <a:t>‹#›</a:t>
            </a:fld>
            <a:endParaRPr lang="en-US"/>
          </a:p>
        </p:txBody>
      </p:sp>
    </p:spTree>
    <p:extLst>
      <p:ext uri="{BB962C8B-B14F-4D97-AF65-F5344CB8AC3E}">
        <p14:creationId xmlns:p14="http://schemas.microsoft.com/office/powerpoint/2010/main" val="47829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youtube.com/watch?v=h6i16CrI8ss" TargetMode="External"/><Relationship Id="rId4" Type="http://schemas.openxmlformats.org/officeDocument/2006/relationships/hyperlink" Target="https://www.youtube.com/watch?v=x0EqbdSMC8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oceantoday.noaa.gov/trashtalk_impac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ge result for plastic pollution"/>
          <p:cNvPicPr>
            <a:picLocks noChangeAspect="1" noChangeArrowheads="1"/>
          </p:cNvPicPr>
          <p:nvPr/>
        </p:nvPicPr>
        <p:blipFill rotWithShape="1">
          <a:blip r:embed="rId3" cstate="screen">
            <a:alphaModFix amt="85000"/>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0"/>
            <a:ext cx="12192000" cy="1843089"/>
          </a:xfrm>
          <a:solidFill>
            <a:schemeClr val="bg1">
              <a:alpha val="37000"/>
            </a:schemeClr>
          </a:solidFill>
        </p:spPr>
        <p:txBody>
          <a:bodyPr>
            <a:normAutofit/>
          </a:bodyPr>
          <a:lstStyle/>
          <a:p>
            <a:r>
              <a:rPr lang="en-US" sz="5400" dirty="0"/>
              <a:t>Trawling Through the 5 Ocean Gyres:</a:t>
            </a:r>
            <a:br>
              <a:rPr lang="en-US" sz="5400" dirty="0"/>
            </a:br>
            <a:r>
              <a:rPr lang="en-US" sz="4400" dirty="0"/>
              <a:t>A Microplastic Research Study</a:t>
            </a:r>
            <a:br>
              <a:rPr lang="en-US" sz="4400" dirty="0"/>
            </a:br>
            <a:r>
              <a:rPr lang="en-US" sz="2000" i="1" dirty="0"/>
              <a:t>Prepared by: Meredith Evans Seeley</a:t>
            </a:r>
            <a:endParaRPr lang="en-US" sz="5400" dirty="0"/>
          </a:p>
        </p:txBody>
      </p:sp>
      <p:sp>
        <p:nvSpPr>
          <p:cNvPr id="8" name="TextBox 7"/>
          <p:cNvSpPr txBox="1"/>
          <p:nvPr/>
        </p:nvSpPr>
        <p:spPr>
          <a:xfrm>
            <a:off x="8847518" y="6488668"/>
            <a:ext cx="3640964" cy="369332"/>
          </a:xfrm>
          <a:prstGeom prst="rect">
            <a:avLst/>
          </a:prstGeom>
          <a:noFill/>
        </p:spPr>
        <p:txBody>
          <a:bodyPr wrap="square" rtlCol="0">
            <a:spAutoFit/>
          </a:bodyPr>
          <a:lstStyle/>
          <a:p>
            <a:r>
              <a:rPr lang="en-US" i="1" dirty="0">
                <a:solidFill>
                  <a:schemeClr val="bg1"/>
                </a:solidFill>
                <a:latin typeface="+mj-lt"/>
              </a:rPr>
              <a:t>Photo Credit: NOAA Photo Library</a:t>
            </a:r>
          </a:p>
        </p:txBody>
      </p:sp>
    </p:spTree>
    <p:extLst>
      <p:ext uri="{BB962C8B-B14F-4D97-AF65-F5344CB8AC3E}">
        <p14:creationId xmlns:p14="http://schemas.microsoft.com/office/powerpoint/2010/main" val="424354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8136"/>
          </a:xfrm>
          <a:solidFill>
            <a:schemeClr val="accent1">
              <a:lumMod val="40000"/>
              <a:lumOff val="60000"/>
            </a:schemeClr>
          </a:solidFill>
        </p:spPr>
        <p:txBody>
          <a:bodyPr>
            <a:noAutofit/>
          </a:bodyPr>
          <a:lstStyle/>
          <a:p>
            <a:pPr algn="ctr"/>
            <a:r>
              <a:rPr lang="en-US" sz="6600" dirty="0"/>
              <a:t>RESEARCH ASSIGNMENT</a:t>
            </a:r>
          </a:p>
        </p:txBody>
      </p:sp>
      <p:sp>
        <p:nvSpPr>
          <p:cNvPr id="9" name="TextBox 8"/>
          <p:cNvSpPr txBox="1"/>
          <p:nvPr/>
        </p:nvSpPr>
        <p:spPr>
          <a:xfrm>
            <a:off x="7042236" y="6102906"/>
            <a:ext cx="3640964" cy="369332"/>
          </a:xfrm>
          <a:prstGeom prst="rect">
            <a:avLst/>
          </a:prstGeom>
          <a:noFill/>
        </p:spPr>
        <p:txBody>
          <a:bodyPr wrap="square" rtlCol="0">
            <a:spAutoFit/>
          </a:bodyPr>
          <a:lstStyle/>
          <a:p>
            <a:r>
              <a:rPr lang="en-US" i="1" dirty="0">
                <a:solidFill>
                  <a:schemeClr val="bg1"/>
                </a:solidFill>
                <a:latin typeface="+mj-lt"/>
              </a:rPr>
              <a:t>Photo Credit: NOAA Photo Library</a:t>
            </a:r>
          </a:p>
        </p:txBody>
      </p:sp>
      <p:sp>
        <p:nvSpPr>
          <p:cNvPr id="4" name="TextBox 3"/>
          <p:cNvSpPr txBox="1"/>
          <p:nvPr/>
        </p:nvSpPr>
        <p:spPr>
          <a:xfrm>
            <a:off x="0" y="1634490"/>
            <a:ext cx="12192000" cy="3970318"/>
          </a:xfrm>
          <a:prstGeom prst="rect">
            <a:avLst/>
          </a:prstGeom>
          <a:noFill/>
        </p:spPr>
        <p:txBody>
          <a:bodyPr wrap="square" rtlCol="0">
            <a:spAutoFit/>
          </a:bodyPr>
          <a:lstStyle/>
          <a:p>
            <a:pPr algn="ctr">
              <a:lnSpc>
                <a:spcPct val="150000"/>
              </a:lnSpc>
            </a:pPr>
            <a:r>
              <a:rPr lang="en-US" sz="2800" u="sng" dirty="0">
                <a:latin typeface="+mj-lt"/>
              </a:rPr>
              <a:t>WHAT DID YOU OBSERVE?</a:t>
            </a:r>
          </a:p>
          <a:p>
            <a:pPr marL="457200" indent="-457200" algn="ctr">
              <a:lnSpc>
                <a:spcPct val="150000"/>
              </a:lnSpc>
              <a:buFont typeface="Courier New" charset="0"/>
              <a:buChar char="o"/>
            </a:pPr>
            <a:r>
              <a:rPr lang="en-US" sz="2800" dirty="0">
                <a:latin typeface="+mj-lt"/>
              </a:rPr>
              <a:t>How do the 5 gyres differ?</a:t>
            </a:r>
          </a:p>
          <a:p>
            <a:pPr marL="457200" lvl="0" indent="-457200" algn="ctr">
              <a:lnSpc>
                <a:spcPct val="150000"/>
              </a:lnSpc>
              <a:buFont typeface="Courier New" charset="0"/>
              <a:buChar char="o"/>
            </a:pPr>
            <a:r>
              <a:rPr lang="en-US" sz="2800" dirty="0">
                <a:latin typeface="+mj-lt"/>
              </a:rPr>
              <a:t>What types of plastic are most common?</a:t>
            </a:r>
          </a:p>
          <a:p>
            <a:pPr marL="457200" lvl="0" indent="-457200" algn="ctr">
              <a:lnSpc>
                <a:spcPct val="150000"/>
              </a:lnSpc>
              <a:buFont typeface="Courier New" charset="0"/>
              <a:buChar char="o"/>
            </a:pPr>
            <a:endParaRPr lang="en-US" sz="2800" dirty="0">
              <a:latin typeface="+mj-lt"/>
            </a:endParaRPr>
          </a:p>
          <a:p>
            <a:pPr lvl="0" algn="ctr">
              <a:lnSpc>
                <a:spcPct val="150000"/>
              </a:lnSpc>
            </a:pPr>
            <a:r>
              <a:rPr lang="en-US" sz="2800" dirty="0">
                <a:latin typeface="+mj-lt"/>
              </a:rPr>
              <a:t>Present your results to the class, and answer questions 1 &amp; 2 on your worksheet. </a:t>
            </a:r>
          </a:p>
          <a:p>
            <a:pPr marL="457200" lvl="0" indent="-457200" algn="ctr">
              <a:lnSpc>
                <a:spcPct val="150000"/>
              </a:lnSpc>
              <a:buFont typeface="Courier New" charset="0"/>
              <a:buChar char="o"/>
            </a:pPr>
            <a:endParaRPr lang="en-US" sz="2800" dirty="0">
              <a:latin typeface="+mj-lt"/>
            </a:endParaRPr>
          </a:p>
        </p:txBody>
      </p:sp>
    </p:spTree>
    <p:extLst>
      <p:ext uri="{BB962C8B-B14F-4D97-AF65-F5344CB8AC3E}">
        <p14:creationId xmlns:p14="http://schemas.microsoft.com/office/powerpoint/2010/main" val="811949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cyclable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07176" y="4124205"/>
            <a:ext cx="3210493" cy="24078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69149" y="4131405"/>
            <a:ext cx="2203031" cy="2400670"/>
          </a:xfrm>
          <a:prstGeom prst="rect">
            <a:avLst/>
          </a:prstGeom>
        </p:spPr>
      </p:pic>
      <p:pic>
        <p:nvPicPr>
          <p:cNvPr id="13314" name="Picture 2" descr="ile:Styrofoam peanuts.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992748" y="4131405"/>
            <a:ext cx="2512545" cy="241313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4074"/>
            <a:ext cx="12072938" cy="1192118"/>
          </a:xfrm>
          <a:prstGeom prst="rect">
            <a:avLst/>
          </a:prstGeom>
          <a:solidFill>
            <a:schemeClr val="bg1">
              <a:alpha val="57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t>What makes the microplastics?</a:t>
            </a:r>
          </a:p>
          <a:p>
            <a:pPr algn="ctr"/>
            <a:r>
              <a:rPr lang="en-US" sz="2000" dirty="0"/>
              <a:t>Use the examples below to help you answer question number 3 on your worksheet</a:t>
            </a:r>
          </a:p>
        </p:txBody>
      </p:sp>
      <p:cxnSp>
        <p:nvCxnSpPr>
          <p:cNvPr id="31" name="Straight Connector 30"/>
          <p:cNvCxnSpPr/>
          <p:nvPr/>
        </p:nvCxnSpPr>
        <p:spPr>
          <a:xfrm>
            <a:off x="3308986" y="1299151"/>
            <a:ext cx="0" cy="5446992"/>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529555" y="1142292"/>
            <a:ext cx="8488114" cy="5408064"/>
            <a:chOff x="11676468" y="927762"/>
            <a:chExt cx="8488114" cy="5408064"/>
          </a:xfrm>
        </p:grpSpPr>
        <p:grpSp>
          <p:nvGrpSpPr>
            <p:cNvPr id="13" name="Group 12"/>
            <p:cNvGrpSpPr/>
            <p:nvPr/>
          </p:nvGrpSpPr>
          <p:grpSpPr>
            <a:xfrm>
              <a:off x="11676468" y="3607361"/>
              <a:ext cx="2342723" cy="2722650"/>
              <a:chOff x="302223" y="4005742"/>
              <a:chExt cx="2342723" cy="2722650"/>
            </a:xfrm>
          </p:grpSpPr>
          <p:sp>
            <p:nvSpPr>
              <p:cNvPr id="11" name="TextBox 10"/>
              <p:cNvSpPr txBox="1"/>
              <p:nvPr/>
            </p:nvSpPr>
            <p:spPr>
              <a:xfrm>
                <a:off x="1163901" y="4005742"/>
                <a:ext cx="697627" cy="369332"/>
              </a:xfrm>
              <a:prstGeom prst="rect">
                <a:avLst/>
              </a:prstGeom>
              <a:noFill/>
            </p:spPr>
            <p:txBody>
              <a:bodyPr wrap="none" rtlCol="0">
                <a:spAutoFit/>
              </a:bodyPr>
              <a:lstStyle/>
              <a:p>
                <a:pPr algn="ctr"/>
                <a:r>
                  <a:rPr lang="en-US" b="1" dirty="0">
                    <a:latin typeface="+mj-lt"/>
                  </a:rPr>
                  <a:t>FIBER</a:t>
                </a:r>
              </a:p>
            </p:txBody>
          </p:sp>
          <p:sp>
            <p:nvSpPr>
              <p:cNvPr id="14" name="TextBox 13"/>
              <p:cNvSpPr txBox="1"/>
              <p:nvPr/>
            </p:nvSpPr>
            <p:spPr>
              <a:xfrm>
                <a:off x="302223" y="6359060"/>
                <a:ext cx="2342723" cy="369332"/>
              </a:xfrm>
              <a:prstGeom prst="rect">
                <a:avLst/>
              </a:prstGeom>
              <a:solidFill>
                <a:schemeClr val="bg1">
                  <a:alpha val="61000"/>
                </a:schemeClr>
              </a:solidFill>
            </p:spPr>
            <p:txBody>
              <a:bodyPr wrap="square" rtlCol="0">
                <a:spAutoFit/>
              </a:bodyPr>
              <a:lstStyle/>
              <a:p>
                <a:pPr algn="ctr"/>
                <a:r>
                  <a:rPr lang="en-US">
                    <a:latin typeface="+mj-lt"/>
                  </a:rPr>
                  <a:t>Fishing Nets &amp; Clothes</a:t>
                </a:r>
                <a:endParaRPr lang="en-US" dirty="0">
                  <a:latin typeface="+mj-lt"/>
                </a:endParaRPr>
              </a:p>
            </p:txBody>
          </p:sp>
        </p:grpSp>
        <p:grpSp>
          <p:nvGrpSpPr>
            <p:cNvPr id="16" name="Group 15"/>
            <p:cNvGrpSpPr/>
            <p:nvPr/>
          </p:nvGrpSpPr>
          <p:grpSpPr>
            <a:xfrm>
              <a:off x="12566952" y="1261787"/>
              <a:ext cx="2904477" cy="2287985"/>
              <a:chOff x="237306" y="1381843"/>
              <a:chExt cx="2904477" cy="2287985"/>
            </a:xfrm>
          </p:grpSpPr>
          <p:sp>
            <p:nvSpPr>
              <p:cNvPr id="7" name="TextBox 6"/>
              <p:cNvSpPr txBox="1"/>
              <p:nvPr/>
            </p:nvSpPr>
            <p:spPr>
              <a:xfrm>
                <a:off x="908180" y="1381843"/>
                <a:ext cx="1429302" cy="369332"/>
              </a:xfrm>
              <a:prstGeom prst="rect">
                <a:avLst/>
              </a:prstGeom>
              <a:noFill/>
            </p:spPr>
            <p:txBody>
              <a:bodyPr wrap="none" rtlCol="0">
                <a:spAutoFit/>
              </a:bodyPr>
              <a:lstStyle/>
              <a:p>
                <a:pPr algn="ctr"/>
                <a:r>
                  <a:rPr lang="en-US" b="1">
                    <a:latin typeface="+mj-lt"/>
                  </a:rPr>
                  <a:t>PLASTIC FILM</a:t>
                </a:r>
                <a:endParaRPr lang="en-US" b="1" dirty="0">
                  <a:latin typeface="+mj-lt"/>
                </a:endParaRPr>
              </a:p>
            </p:txBody>
          </p:sp>
          <p:pic>
            <p:nvPicPr>
              <p:cNvPr id="1030" name="Picture 6" descr="mage result for plastic wrap on food"/>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37306" y="1664648"/>
                <a:ext cx="2904477" cy="193631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37306" y="3023497"/>
                <a:ext cx="2904477" cy="646331"/>
              </a:xfrm>
              <a:prstGeom prst="rect">
                <a:avLst/>
              </a:prstGeom>
              <a:solidFill>
                <a:schemeClr val="bg1">
                  <a:alpha val="61000"/>
                </a:schemeClr>
              </a:solidFill>
            </p:spPr>
            <p:txBody>
              <a:bodyPr wrap="square" rtlCol="0">
                <a:spAutoFit/>
              </a:bodyPr>
              <a:lstStyle/>
              <a:p>
                <a:pPr algn="ctr"/>
                <a:r>
                  <a:rPr lang="en-US" dirty="0">
                    <a:latin typeface="+mj-lt"/>
                  </a:rPr>
                  <a:t>Plastic wrap, zip locks &amp; food packaging</a:t>
                </a:r>
              </a:p>
            </p:txBody>
          </p:sp>
        </p:grpSp>
        <p:grpSp>
          <p:nvGrpSpPr>
            <p:cNvPr id="19" name="Group 18"/>
            <p:cNvGrpSpPr/>
            <p:nvPr/>
          </p:nvGrpSpPr>
          <p:grpSpPr>
            <a:xfrm>
              <a:off x="14098651" y="3602972"/>
              <a:ext cx="2553555" cy="2732755"/>
              <a:chOff x="9350526" y="1391011"/>
              <a:chExt cx="2553555" cy="2732755"/>
            </a:xfrm>
          </p:grpSpPr>
          <p:sp>
            <p:nvSpPr>
              <p:cNvPr id="9" name="TextBox 8"/>
              <p:cNvSpPr txBox="1"/>
              <p:nvPr/>
            </p:nvSpPr>
            <p:spPr>
              <a:xfrm>
                <a:off x="10286207" y="1391011"/>
                <a:ext cx="750847" cy="369332"/>
              </a:xfrm>
              <a:prstGeom prst="rect">
                <a:avLst/>
              </a:prstGeom>
              <a:noFill/>
            </p:spPr>
            <p:txBody>
              <a:bodyPr wrap="none" rtlCol="0">
                <a:spAutoFit/>
              </a:bodyPr>
              <a:lstStyle/>
              <a:p>
                <a:pPr algn="ctr"/>
                <a:r>
                  <a:rPr lang="en-US" b="1" dirty="0">
                    <a:latin typeface="+mj-lt"/>
                  </a:rPr>
                  <a:t>FOAM</a:t>
                </a:r>
              </a:p>
            </p:txBody>
          </p:sp>
          <p:sp>
            <p:nvSpPr>
              <p:cNvPr id="24" name="TextBox 23"/>
              <p:cNvSpPr txBox="1"/>
              <p:nvPr/>
            </p:nvSpPr>
            <p:spPr>
              <a:xfrm>
                <a:off x="9350526" y="3477435"/>
                <a:ext cx="2553555" cy="646331"/>
              </a:xfrm>
              <a:prstGeom prst="rect">
                <a:avLst/>
              </a:prstGeom>
              <a:solidFill>
                <a:schemeClr val="bg1">
                  <a:alpha val="61000"/>
                </a:schemeClr>
              </a:solidFill>
            </p:spPr>
            <p:txBody>
              <a:bodyPr wrap="square" rtlCol="0">
                <a:spAutoFit/>
              </a:bodyPr>
              <a:lstStyle/>
              <a:p>
                <a:pPr algn="ctr"/>
                <a:r>
                  <a:rPr lang="en-US" dirty="0">
                    <a:latin typeface="+mj-lt"/>
                  </a:rPr>
                  <a:t>Foam food containers, cups </a:t>
                </a:r>
                <a:r>
                  <a:rPr lang="en-US">
                    <a:latin typeface="+mj-lt"/>
                  </a:rPr>
                  <a:t>and packaging</a:t>
                </a:r>
                <a:endParaRPr lang="en-US" dirty="0">
                  <a:latin typeface="+mj-lt"/>
                </a:endParaRPr>
              </a:p>
            </p:txBody>
          </p:sp>
        </p:grpSp>
        <p:grpSp>
          <p:nvGrpSpPr>
            <p:cNvPr id="23" name="Group 22"/>
            <p:cNvGrpSpPr/>
            <p:nvPr/>
          </p:nvGrpSpPr>
          <p:grpSpPr>
            <a:xfrm>
              <a:off x="16912368" y="3603070"/>
              <a:ext cx="3252214" cy="2732756"/>
              <a:chOff x="5625863" y="3322830"/>
              <a:chExt cx="3252214" cy="2732756"/>
            </a:xfrm>
          </p:grpSpPr>
          <p:sp>
            <p:nvSpPr>
              <p:cNvPr id="8" name="TextBox 7"/>
              <p:cNvSpPr txBox="1"/>
              <p:nvPr/>
            </p:nvSpPr>
            <p:spPr>
              <a:xfrm>
                <a:off x="6366858" y="3322830"/>
                <a:ext cx="1722198" cy="369332"/>
              </a:xfrm>
              <a:prstGeom prst="rect">
                <a:avLst/>
              </a:prstGeom>
              <a:noFill/>
            </p:spPr>
            <p:txBody>
              <a:bodyPr wrap="square" rtlCol="0">
                <a:spAutoFit/>
              </a:bodyPr>
              <a:lstStyle/>
              <a:p>
                <a:pPr algn="ctr"/>
                <a:r>
                  <a:rPr lang="en-US" b="1" dirty="0">
                    <a:latin typeface="+mj-lt"/>
                  </a:rPr>
                  <a:t>HARD PLASTIC</a:t>
                </a:r>
              </a:p>
            </p:txBody>
          </p:sp>
          <p:sp>
            <p:nvSpPr>
              <p:cNvPr id="27" name="TextBox 26"/>
              <p:cNvSpPr txBox="1"/>
              <p:nvPr/>
            </p:nvSpPr>
            <p:spPr>
              <a:xfrm>
                <a:off x="5625863" y="5409255"/>
                <a:ext cx="3252214" cy="646331"/>
              </a:xfrm>
              <a:prstGeom prst="rect">
                <a:avLst/>
              </a:prstGeom>
              <a:solidFill>
                <a:schemeClr val="bg1">
                  <a:alpha val="61000"/>
                </a:schemeClr>
              </a:solidFill>
            </p:spPr>
            <p:txBody>
              <a:bodyPr wrap="square" rtlCol="0">
                <a:spAutoFit/>
              </a:bodyPr>
              <a:lstStyle/>
              <a:p>
                <a:pPr algn="ctr"/>
                <a:r>
                  <a:rPr lang="en-US" dirty="0">
                    <a:latin typeface="+mj-lt"/>
                  </a:rPr>
                  <a:t>A LOT of stuff! Plastic bottles, food wrappers, phone cases... </a:t>
                </a:r>
              </a:p>
            </p:txBody>
          </p:sp>
        </p:grpSp>
        <p:grpSp>
          <p:nvGrpSpPr>
            <p:cNvPr id="22" name="Group 21"/>
            <p:cNvGrpSpPr/>
            <p:nvPr/>
          </p:nvGrpSpPr>
          <p:grpSpPr>
            <a:xfrm>
              <a:off x="15868531" y="1259021"/>
              <a:ext cx="2826110" cy="2290751"/>
              <a:chOff x="3610521" y="1942521"/>
              <a:chExt cx="2826110" cy="2290751"/>
            </a:xfrm>
          </p:grpSpPr>
          <p:sp>
            <p:nvSpPr>
              <p:cNvPr id="10" name="TextBox 9"/>
              <p:cNvSpPr txBox="1"/>
              <p:nvPr/>
            </p:nvSpPr>
            <p:spPr>
              <a:xfrm>
                <a:off x="4554538" y="1942521"/>
                <a:ext cx="938077" cy="369332"/>
              </a:xfrm>
              <a:prstGeom prst="rect">
                <a:avLst/>
              </a:prstGeom>
              <a:noFill/>
            </p:spPr>
            <p:txBody>
              <a:bodyPr wrap="none" rtlCol="0">
                <a:spAutoFit/>
              </a:bodyPr>
              <a:lstStyle/>
              <a:p>
                <a:pPr algn="ctr"/>
                <a:r>
                  <a:rPr lang="en-US" b="1" dirty="0">
                    <a:latin typeface="+mj-lt"/>
                  </a:rPr>
                  <a:t>RUBBER</a:t>
                </a:r>
              </a:p>
            </p:txBody>
          </p:sp>
          <p:pic>
            <p:nvPicPr>
              <p:cNvPr id="1040" name="Picture 16" descr="mage result for tire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766557" y="2226860"/>
                <a:ext cx="2666445" cy="1999833"/>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3610521" y="3863940"/>
                <a:ext cx="2826110" cy="369332"/>
              </a:xfrm>
              <a:prstGeom prst="rect">
                <a:avLst/>
              </a:prstGeom>
              <a:solidFill>
                <a:schemeClr val="bg1">
                  <a:alpha val="61000"/>
                </a:schemeClr>
              </a:solidFill>
            </p:spPr>
            <p:txBody>
              <a:bodyPr wrap="square" rtlCol="0">
                <a:spAutoFit/>
              </a:bodyPr>
              <a:lstStyle/>
              <a:p>
                <a:pPr algn="ctr"/>
                <a:r>
                  <a:rPr lang="en-US">
                    <a:latin typeface="+mj-lt"/>
                  </a:rPr>
                  <a:t>Tires, shoes, gloves. </a:t>
                </a:r>
                <a:endParaRPr lang="en-US" dirty="0">
                  <a:latin typeface="+mj-lt"/>
                </a:endParaRPr>
              </a:p>
            </p:txBody>
          </p:sp>
        </p:grpSp>
        <p:sp>
          <p:nvSpPr>
            <p:cNvPr id="33" name="TextBox 32"/>
            <p:cNvSpPr txBox="1"/>
            <p:nvPr/>
          </p:nvSpPr>
          <p:spPr>
            <a:xfrm>
              <a:off x="14337575" y="927762"/>
              <a:ext cx="3251339" cy="400110"/>
            </a:xfrm>
            <a:prstGeom prst="rect">
              <a:avLst/>
            </a:prstGeom>
            <a:noFill/>
          </p:spPr>
          <p:txBody>
            <a:bodyPr wrap="none" rtlCol="0">
              <a:spAutoFit/>
            </a:bodyPr>
            <a:lstStyle/>
            <a:p>
              <a:r>
                <a:rPr lang="en-US" sz="2000" dirty="0">
                  <a:solidFill>
                    <a:srgbClr val="C00000"/>
                  </a:solidFill>
                </a:rPr>
                <a:t>SECONDARY MICROPLASTICS </a:t>
              </a:r>
            </a:p>
          </p:txBody>
        </p:sp>
      </p:grpSp>
      <p:grpSp>
        <p:nvGrpSpPr>
          <p:cNvPr id="2" name="Group 1"/>
          <p:cNvGrpSpPr/>
          <p:nvPr/>
        </p:nvGrpSpPr>
        <p:grpSpPr>
          <a:xfrm>
            <a:off x="61636" y="1138586"/>
            <a:ext cx="2944011" cy="5544835"/>
            <a:chOff x="-4879776" y="1961240"/>
            <a:chExt cx="2944011" cy="5544835"/>
          </a:xfrm>
        </p:grpSpPr>
        <p:grpSp>
          <p:nvGrpSpPr>
            <p:cNvPr id="15" name="Group 14"/>
            <p:cNvGrpSpPr/>
            <p:nvPr/>
          </p:nvGrpSpPr>
          <p:grpSpPr>
            <a:xfrm>
              <a:off x="-4499871" y="4600116"/>
              <a:ext cx="2483394" cy="2905959"/>
              <a:chOff x="2795022" y="3878228"/>
              <a:chExt cx="2483394" cy="2905959"/>
            </a:xfrm>
          </p:grpSpPr>
          <p:sp>
            <p:nvSpPr>
              <p:cNvPr id="6" name="TextBox 5"/>
              <p:cNvSpPr txBox="1"/>
              <p:nvPr/>
            </p:nvSpPr>
            <p:spPr>
              <a:xfrm>
                <a:off x="3397187" y="3878228"/>
                <a:ext cx="1053045" cy="369332"/>
              </a:xfrm>
              <a:prstGeom prst="rect">
                <a:avLst/>
              </a:prstGeom>
              <a:noFill/>
            </p:spPr>
            <p:txBody>
              <a:bodyPr wrap="none" rtlCol="0">
                <a:spAutoFit/>
              </a:bodyPr>
              <a:lstStyle/>
              <a:p>
                <a:pPr algn="ctr"/>
                <a:r>
                  <a:rPr lang="en-US" b="1" dirty="0">
                    <a:latin typeface="+mj-lt"/>
                  </a:rPr>
                  <a:t>NURDLES</a:t>
                </a:r>
              </a:p>
            </p:txBody>
          </p:sp>
          <p:pic>
            <p:nvPicPr>
              <p:cNvPr id="1028" name="Picture 4" descr="mage result for nurdle"/>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t="-2907" b="-5123"/>
              <a:stretch/>
            </p:blipFill>
            <p:spPr bwMode="auto">
              <a:xfrm>
                <a:off x="2795023" y="4107258"/>
                <a:ext cx="2483393" cy="267692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795022" y="6055586"/>
                <a:ext cx="2483393" cy="646331"/>
              </a:xfrm>
              <a:prstGeom prst="rect">
                <a:avLst/>
              </a:prstGeom>
              <a:solidFill>
                <a:schemeClr val="bg1">
                  <a:alpha val="61000"/>
                </a:schemeClr>
              </a:solidFill>
            </p:spPr>
            <p:txBody>
              <a:bodyPr wrap="square" rtlCol="0">
                <a:spAutoFit/>
              </a:bodyPr>
              <a:lstStyle/>
              <a:p>
                <a:pPr algn="ctr"/>
                <a:r>
                  <a:rPr lang="en-US" dirty="0">
                    <a:latin typeface="+mj-lt"/>
                  </a:rPr>
                  <a:t>Plastic beads made by plastic manufacturers</a:t>
                </a:r>
              </a:p>
            </p:txBody>
          </p:sp>
        </p:grpSp>
        <p:grpSp>
          <p:nvGrpSpPr>
            <p:cNvPr id="28" name="Group 27"/>
            <p:cNvGrpSpPr/>
            <p:nvPr/>
          </p:nvGrpSpPr>
          <p:grpSpPr>
            <a:xfrm>
              <a:off x="-4499871" y="2357958"/>
              <a:ext cx="2483393" cy="2311020"/>
              <a:chOff x="9297126" y="1432425"/>
              <a:chExt cx="2483393" cy="2311020"/>
            </a:xfrm>
          </p:grpSpPr>
          <p:sp>
            <p:nvSpPr>
              <p:cNvPr id="12" name="TextBox 11"/>
              <p:cNvSpPr txBox="1"/>
              <p:nvPr/>
            </p:nvSpPr>
            <p:spPr>
              <a:xfrm>
                <a:off x="9871459" y="1432425"/>
                <a:ext cx="1334725" cy="369332"/>
              </a:xfrm>
              <a:prstGeom prst="rect">
                <a:avLst/>
              </a:prstGeom>
              <a:noFill/>
            </p:spPr>
            <p:txBody>
              <a:bodyPr wrap="none" rtlCol="0">
                <a:spAutoFit/>
              </a:bodyPr>
              <a:lstStyle/>
              <a:p>
                <a:pPr algn="ctr"/>
                <a:r>
                  <a:rPr lang="en-US" b="1" dirty="0">
                    <a:latin typeface="+mj-lt"/>
                  </a:rPr>
                  <a:t>MICROBEAD</a:t>
                </a:r>
              </a:p>
            </p:txBody>
          </p:sp>
          <p:pic>
            <p:nvPicPr>
              <p:cNvPr id="26" name="Picture 25"/>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438852" y="1728788"/>
                <a:ext cx="2199939" cy="2000280"/>
              </a:xfrm>
              <a:prstGeom prst="rect">
                <a:avLst/>
              </a:prstGeom>
            </p:spPr>
          </p:pic>
          <p:sp>
            <p:nvSpPr>
              <p:cNvPr id="35" name="TextBox 34"/>
              <p:cNvSpPr txBox="1"/>
              <p:nvPr/>
            </p:nvSpPr>
            <p:spPr>
              <a:xfrm>
                <a:off x="9297126" y="3097114"/>
                <a:ext cx="2483393" cy="646331"/>
              </a:xfrm>
              <a:prstGeom prst="rect">
                <a:avLst/>
              </a:prstGeom>
              <a:solidFill>
                <a:schemeClr val="bg1">
                  <a:alpha val="61000"/>
                </a:schemeClr>
              </a:solidFill>
            </p:spPr>
            <p:txBody>
              <a:bodyPr wrap="square" rtlCol="0">
                <a:spAutoFit/>
              </a:bodyPr>
              <a:lstStyle/>
              <a:p>
                <a:pPr algn="ctr"/>
                <a:r>
                  <a:rPr lang="en-US" dirty="0">
                    <a:latin typeface="+mj-lt"/>
                  </a:rPr>
                  <a:t>Plastic beads in face washes, toothpaste, etc.</a:t>
                </a:r>
              </a:p>
            </p:txBody>
          </p:sp>
        </p:grpSp>
        <p:sp>
          <p:nvSpPr>
            <p:cNvPr id="41" name="TextBox 40"/>
            <p:cNvSpPr txBox="1"/>
            <p:nvPr/>
          </p:nvSpPr>
          <p:spPr>
            <a:xfrm>
              <a:off x="-4879776" y="1961240"/>
              <a:ext cx="2944011" cy="400110"/>
            </a:xfrm>
            <a:prstGeom prst="rect">
              <a:avLst/>
            </a:prstGeom>
            <a:noFill/>
          </p:spPr>
          <p:txBody>
            <a:bodyPr wrap="none" rtlCol="0">
              <a:spAutoFit/>
            </a:bodyPr>
            <a:lstStyle/>
            <a:p>
              <a:r>
                <a:rPr lang="en-US" sz="2000" dirty="0">
                  <a:solidFill>
                    <a:srgbClr val="C00000"/>
                  </a:solidFill>
                </a:rPr>
                <a:t>PRIMARY MICROPLASTICS </a:t>
              </a:r>
            </a:p>
          </p:txBody>
        </p:sp>
      </p:grpSp>
      <p:sp>
        <p:nvSpPr>
          <p:cNvPr id="37" name="TextBox 36"/>
          <p:cNvSpPr txBox="1"/>
          <p:nvPr/>
        </p:nvSpPr>
        <p:spPr>
          <a:xfrm>
            <a:off x="935537" y="2903060"/>
            <a:ext cx="1767332" cy="338554"/>
          </a:xfrm>
          <a:prstGeom prst="rect">
            <a:avLst/>
          </a:prstGeom>
          <a:noFill/>
        </p:spPr>
        <p:txBody>
          <a:bodyPr wrap="square" rtlCol="0">
            <a:spAutoFit/>
          </a:bodyPr>
          <a:lstStyle/>
          <a:p>
            <a:r>
              <a:rPr lang="en-US" sz="800" i="1" dirty="0">
                <a:latin typeface="+mj-lt"/>
              </a:rPr>
              <a:t>Photo Credit: Minnesota Pollution </a:t>
            </a:r>
            <a:r>
              <a:rPr lang="en-US" sz="800" i="1">
                <a:latin typeface="+mj-lt"/>
              </a:rPr>
              <a:t>Control Agency</a:t>
            </a:r>
            <a:endParaRPr lang="en-US" sz="800" i="1" dirty="0">
              <a:latin typeface="+mj-lt"/>
            </a:endParaRPr>
          </a:p>
        </p:txBody>
      </p:sp>
      <p:sp>
        <p:nvSpPr>
          <p:cNvPr id="38" name="TextBox 37"/>
          <p:cNvSpPr txBox="1"/>
          <p:nvPr/>
        </p:nvSpPr>
        <p:spPr>
          <a:xfrm>
            <a:off x="404017" y="4043618"/>
            <a:ext cx="2601630" cy="338554"/>
          </a:xfrm>
          <a:prstGeom prst="rect">
            <a:avLst/>
          </a:prstGeom>
          <a:noFill/>
        </p:spPr>
        <p:txBody>
          <a:bodyPr wrap="square" rtlCol="0">
            <a:spAutoFit/>
          </a:bodyPr>
          <a:lstStyle/>
          <a:p>
            <a:r>
              <a:rPr lang="en-US" sz="800" i="1" dirty="0">
                <a:solidFill>
                  <a:schemeClr val="bg1"/>
                </a:solidFill>
                <a:latin typeface="+mj-lt"/>
              </a:rPr>
              <a:t>Photo Credit: Wikimedia Commons </a:t>
            </a:r>
            <a:r>
              <a:rPr lang="en-US" sz="800" dirty="0">
                <a:solidFill>
                  <a:schemeClr val="bg1"/>
                </a:solidFill>
                <a:latin typeface="+mj-lt"/>
              </a:rPr>
              <a:t>(https://</a:t>
            </a:r>
            <a:r>
              <a:rPr lang="en-US" sz="800" dirty="0" err="1">
                <a:solidFill>
                  <a:schemeClr val="bg1"/>
                </a:solidFill>
                <a:latin typeface="+mj-lt"/>
              </a:rPr>
              <a:t>commons.wiki</a:t>
            </a:r>
            <a:endParaRPr lang="en-US" sz="800" dirty="0">
              <a:solidFill>
                <a:schemeClr val="bg1"/>
              </a:solidFill>
              <a:latin typeface="+mj-lt"/>
            </a:endParaRPr>
          </a:p>
          <a:p>
            <a:r>
              <a:rPr lang="en-US" sz="800" dirty="0" err="1">
                <a:solidFill>
                  <a:schemeClr val="bg1"/>
                </a:solidFill>
                <a:latin typeface="+mj-lt"/>
              </a:rPr>
              <a:t>media.org</a:t>
            </a:r>
            <a:r>
              <a:rPr lang="en-US" sz="800" dirty="0">
                <a:solidFill>
                  <a:schemeClr val="bg1"/>
                </a:solidFill>
                <a:latin typeface="+mj-lt"/>
              </a:rPr>
              <a:t>/wiki/File:Nurdles_01_gentlemanrook.jpg)</a:t>
            </a:r>
          </a:p>
        </p:txBody>
      </p:sp>
      <p:sp>
        <p:nvSpPr>
          <p:cNvPr id="39" name="TextBox 38"/>
          <p:cNvSpPr txBox="1"/>
          <p:nvPr/>
        </p:nvSpPr>
        <p:spPr>
          <a:xfrm>
            <a:off x="4369200" y="1728193"/>
            <a:ext cx="2601630" cy="338554"/>
          </a:xfrm>
          <a:prstGeom prst="rect">
            <a:avLst/>
          </a:prstGeom>
          <a:noFill/>
        </p:spPr>
        <p:txBody>
          <a:bodyPr wrap="square" rtlCol="0">
            <a:spAutoFit/>
          </a:bodyPr>
          <a:lstStyle/>
          <a:p>
            <a:r>
              <a:rPr lang="en-US" sz="800" i="1" dirty="0">
                <a:solidFill>
                  <a:schemeClr val="bg1"/>
                </a:solidFill>
                <a:latin typeface="+mj-lt"/>
              </a:rPr>
              <a:t>Photo Credit: Wikimedia Commons </a:t>
            </a:r>
            <a:r>
              <a:rPr lang="en-US" sz="800" dirty="0">
                <a:solidFill>
                  <a:schemeClr val="bg1"/>
                </a:solidFill>
                <a:latin typeface="+mj-lt"/>
              </a:rPr>
              <a:t>(https://</a:t>
            </a:r>
            <a:r>
              <a:rPr lang="en-US" sz="800" dirty="0" err="1">
                <a:solidFill>
                  <a:schemeClr val="bg1"/>
                </a:solidFill>
                <a:latin typeface="+mj-lt"/>
              </a:rPr>
              <a:t>tr.m.wiki</a:t>
            </a:r>
            <a:endParaRPr lang="en-US" sz="800" dirty="0">
              <a:solidFill>
                <a:schemeClr val="bg1"/>
              </a:solidFill>
              <a:latin typeface="+mj-lt"/>
            </a:endParaRPr>
          </a:p>
          <a:p>
            <a:r>
              <a:rPr lang="en-US" sz="800" dirty="0" err="1">
                <a:solidFill>
                  <a:schemeClr val="bg1"/>
                </a:solidFill>
                <a:latin typeface="+mj-lt"/>
              </a:rPr>
              <a:t>pedia.org</a:t>
            </a:r>
            <a:r>
              <a:rPr lang="en-US" sz="800" dirty="0">
                <a:solidFill>
                  <a:schemeClr val="bg1"/>
                </a:solidFill>
                <a:latin typeface="+mj-lt"/>
              </a:rPr>
              <a:t>/wiki/Dosya:Saran_Wrap_02.JPG)</a:t>
            </a:r>
          </a:p>
        </p:txBody>
      </p:sp>
      <p:sp>
        <p:nvSpPr>
          <p:cNvPr id="40" name="TextBox 39"/>
          <p:cNvSpPr txBox="1"/>
          <p:nvPr/>
        </p:nvSpPr>
        <p:spPr>
          <a:xfrm>
            <a:off x="7809078" y="1700206"/>
            <a:ext cx="2763217" cy="338554"/>
          </a:xfrm>
          <a:prstGeom prst="rect">
            <a:avLst/>
          </a:prstGeom>
          <a:noFill/>
        </p:spPr>
        <p:txBody>
          <a:bodyPr wrap="square" rtlCol="0">
            <a:spAutoFit/>
          </a:bodyPr>
          <a:lstStyle/>
          <a:p>
            <a:r>
              <a:rPr lang="en-US" sz="800" i="1" dirty="0">
                <a:solidFill>
                  <a:schemeClr val="bg1"/>
                </a:solidFill>
                <a:latin typeface="+mj-lt"/>
              </a:rPr>
              <a:t>Photo Credit: Wikimedia Commons </a:t>
            </a:r>
            <a:r>
              <a:rPr lang="en-US" sz="800" dirty="0">
                <a:solidFill>
                  <a:schemeClr val="bg1"/>
                </a:solidFill>
                <a:latin typeface="+mj-lt"/>
              </a:rPr>
              <a:t>(https</a:t>
            </a:r>
            <a:r>
              <a:rPr lang="en-US" sz="800">
                <a:solidFill>
                  <a:schemeClr val="bg1"/>
                </a:solidFill>
                <a:latin typeface="+mj-lt"/>
              </a:rPr>
              <a:t>://</a:t>
            </a:r>
            <a:r>
              <a:rPr lang="en-US" sz="800" dirty="0" err="1">
                <a:solidFill>
                  <a:schemeClr val="bg1"/>
                </a:solidFill>
                <a:latin typeface="+mj-lt"/>
              </a:rPr>
              <a:t>www.flickr.com</a:t>
            </a:r>
            <a:endParaRPr lang="en-US" sz="800" dirty="0">
              <a:solidFill>
                <a:schemeClr val="bg1"/>
              </a:solidFill>
              <a:latin typeface="+mj-lt"/>
            </a:endParaRPr>
          </a:p>
          <a:p>
            <a:r>
              <a:rPr lang="en-US" sz="800" dirty="0">
                <a:solidFill>
                  <a:schemeClr val="bg1"/>
                </a:solidFill>
                <a:latin typeface="+mj-lt"/>
              </a:rPr>
              <a:t>/photos/71776010@N04/648402375)</a:t>
            </a:r>
          </a:p>
        </p:txBody>
      </p:sp>
      <p:sp>
        <p:nvSpPr>
          <p:cNvPr id="42" name="TextBox 41"/>
          <p:cNvSpPr txBox="1"/>
          <p:nvPr/>
        </p:nvSpPr>
        <p:spPr>
          <a:xfrm>
            <a:off x="3527099" y="4087279"/>
            <a:ext cx="2345179" cy="338554"/>
          </a:xfrm>
          <a:prstGeom prst="rect">
            <a:avLst/>
          </a:prstGeom>
          <a:noFill/>
        </p:spPr>
        <p:txBody>
          <a:bodyPr wrap="square" rtlCol="0">
            <a:spAutoFit/>
          </a:bodyPr>
          <a:lstStyle/>
          <a:p>
            <a:r>
              <a:rPr lang="en-US" sz="800" i="1" dirty="0">
                <a:solidFill>
                  <a:schemeClr val="bg1"/>
                </a:solidFill>
                <a:latin typeface="+mj-lt"/>
              </a:rPr>
              <a:t>Photo Credit: Wikimedia Commons </a:t>
            </a:r>
            <a:r>
              <a:rPr lang="en-US" sz="800" dirty="0">
                <a:solidFill>
                  <a:schemeClr val="bg1"/>
                </a:solidFill>
                <a:latin typeface="+mj-lt"/>
              </a:rPr>
              <a:t>(https://com</a:t>
            </a:r>
          </a:p>
          <a:p>
            <a:r>
              <a:rPr lang="en-US" sz="800" dirty="0" err="1">
                <a:solidFill>
                  <a:schemeClr val="bg1"/>
                </a:solidFill>
                <a:latin typeface="+mj-lt"/>
              </a:rPr>
              <a:t>mons.wikimedia.org</a:t>
            </a:r>
            <a:r>
              <a:rPr lang="en-US" sz="800" dirty="0">
                <a:solidFill>
                  <a:schemeClr val="bg1"/>
                </a:solidFill>
                <a:latin typeface="+mj-lt"/>
              </a:rPr>
              <a:t>/wiki/File:1-DSC_0001_(18).jpg)</a:t>
            </a:r>
          </a:p>
        </p:txBody>
      </p:sp>
      <p:sp>
        <p:nvSpPr>
          <p:cNvPr id="43" name="TextBox 42"/>
          <p:cNvSpPr txBox="1"/>
          <p:nvPr/>
        </p:nvSpPr>
        <p:spPr>
          <a:xfrm>
            <a:off x="5927441" y="4087279"/>
            <a:ext cx="2577852" cy="338554"/>
          </a:xfrm>
          <a:prstGeom prst="rect">
            <a:avLst/>
          </a:prstGeom>
          <a:noFill/>
        </p:spPr>
        <p:txBody>
          <a:bodyPr wrap="square" rtlCol="0">
            <a:spAutoFit/>
          </a:bodyPr>
          <a:lstStyle/>
          <a:p>
            <a:r>
              <a:rPr lang="en-US" sz="800" i="1" dirty="0">
                <a:solidFill>
                  <a:schemeClr val="bg1"/>
                </a:solidFill>
                <a:latin typeface="+mj-lt"/>
              </a:rPr>
              <a:t>Photo Credit: Wikimedia Commons </a:t>
            </a:r>
            <a:r>
              <a:rPr lang="en-US" sz="800" dirty="0">
                <a:solidFill>
                  <a:schemeClr val="bg1"/>
                </a:solidFill>
                <a:latin typeface="+mj-lt"/>
              </a:rPr>
              <a:t>(https</a:t>
            </a:r>
            <a:r>
              <a:rPr lang="en-US" sz="800">
                <a:solidFill>
                  <a:schemeClr val="bg1"/>
                </a:solidFill>
                <a:latin typeface="+mj-lt"/>
              </a:rPr>
              <a:t>://</a:t>
            </a:r>
            <a:r>
              <a:rPr lang="en-US" sz="800" dirty="0" err="1">
                <a:solidFill>
                  <a:schemeClr val="bg1"/>
                </a:solidFill>
                <a:latin typeface="+mj-lt"/>
              </a:rPr>
              <a:t>commons.wiki</a:t>
            </a:r>
            <a:endParaRPr lang="en-US" sz="800" dirty="0">
              <a:solidFill>
                <a:schemeClr val="bg1"/>
              </a:solidFill>
              <a:latin typeface="+mj-lt"/>
            </a:endParaRPr>
          </a:p>
          <a:p>
            <a:r>
              <a:rPr lang="en-US" sz="800" dirty="0" err="1">
                <a:solidFill>
                  <a:schemeClr val="bg1"/>
                </a:solidFill>
                <a:latin typeface="+mj-lt"/>
              </a:rPr>
              <a:t>media.org</a:t>
            </a:r>
            <a:r>
              <a:rPr lang="en-US" sz="800" dirty="0">
                <a:solidFill>
                  <a:schemeClr val="bg1"/>
                </a:solidFill>
                <a:latin typeface="+mj-lt"/>
              </a:rPr>
              <a:t>/wiki/</a:t>
            </a:r>
            <a:r>
              <a:rPr lang="en-US" sz="800" dirty="0" err="1">
                <a:solidFill>
                  <a:schemeClr val="bg1"/>
                </a:solidFill>
                <a:latin typeface="+mj-lt"/>
              </a:rPr>
              <a:t>File:Styrofoam_peanuts.JPG</a:t>
            </a:r>
            <a:r>
              <a:rPr lang="en-US" sz="800" dirty="0">
                <a:solidFill>
                  <a:schemeClr val="bg1"/>
                </a:solidFill>
                <a:latin typeface="+mj-lt"/>
              </a:rPr>
              <a:t>)</a:t>
            </a:r>
          </a:p>
        </p:txBody>
      </p:sp>
      <p:sp>
        <p:nvSpPr>
          <p:cNvPr id="44" name="TextBox 43"/>
          <p:cNvSpPr txBox="1"/>
          <p:nvPr/>
        </p:nvSpPr>
        <p:spPr>
          <a:xfrm>
            <a:off x="8725861" y="4087279"/>
            <a:ext cx="3291808" cy="338554"/>
          </a:xfrm>
          <a:prstGeom prst="rect">
            <a:avLst/>
          </a:prstGeom>
          <a:noFill/>
        </p:spPr>
        <p:txBody>
          <a:bodyPr wrap="square" rtlCol="0">
            <a:spAutoFit/>
          </a:bodyPr>
          <a:lstStyle/>
          <a:p>
            <a:r>
              <a:rPr lang="en-US" sz="800" i="1" dirty="0">
                <a:solidFill>
                  <a:schemeClr val="bg1"/>
                </a:solidFill>
                <a:latin typeface="+mj-lt"/>
              </a:rPr>
              <a:t>Photo Credit: Wikimedia Commons </a:t>
            </a:r>
            <a:r>
              <a:rPr lang="en-US" sz="800" dirty="0">
                <a:solidFill>
                  <a:schemeClr val="bg1"/>
                </a:solidFill>
                <a:latin typeface="+mj-lt"/>
              </a:rPr>
              <a:t>(https://</a:t>
            </a:r>
            <a:r>
              <a:rPr lang="en-US" sz="800" dirty="0" err="1">
                <a:solidFill>
                  <a:schemeClr val="bg1"/>
                </a:solidFill>
                <a:latin typeface="+mj-lt"/>
              </a:rPr>
              <a:t>commons.wikimedia.org</a:t>
            </a:r>
            <a:r>
              <a:rPr lang="en-US" sz="800" dirty="0">
                <a:solidFill>
                  <a:schemeClr val="bg1"/>
                </a:solidFill>
                <a:latin typeface="+mj-lt"/>
              </a:rPr>
              <a:t>/wiki/</a:t>
            </a:r>
          </a:p>
          <a:p>
            <a:r>
              <a:rPr lang="en-US" sz="800" dirty="0" err="1">
                <a:solidFill>
                  <a:schemeClr val="bg1"/>
                </a:solidFill>
                <a:latin typeface="+mj-lt"/>
              </a:rPr>
              <a:t>File:Recyclables.JPG</a:t>
            </a:r>
            <a:r>
              <a:rPr lang="en-US" sz="800" dirty="0">
                <a:solidFill>
                  <a:schemeClr val="bg1"/>
                </a:solidFill>
                <a:latin typeface="+mj-lt"/>
              </a:rPr>
              <a:t>)</a:t>
            </a:r>
          </a:p>
        </p:txBody>
      </p:sp>
    </p:spTree>
    <p:extLst>
      <p:ext uri="{BB962C8B-B14F-4D97-AF65-F5344CB8AC3E}">
        <p14:creationId xmlns:p14="http://schemas.microsoft.com/office/powerpoint/2010/main" val="2130456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8136"/>
          </a:xfrm>
          <a:solidFill>
            <a:schemeClr val="accent1">
              <a:lumMod val="40000"/>
              <a:lumOff val="60000"/>
            </a:schemeClr>
          </a:solidFill>
        </p:spPr>
        <p:txBody>
          <a:bodyPr>
            <a:noAutofit/>
          </a:bodyPr>
          <a:lstStyle/>
          <a:p>
            <a:pPr algn="ctr"/>
            <a:r>
              <a:rPr lang="en-US" sz="6600" dirty="0"/>
              <a:t>THINK ABOUT THE PROBLEM...</a:t>
            </a:r>
          </a:p>
        </p:txBody>
      </p:sp>
      <p:sp>
        <p:nvSpPr>
          <p:cNvPr id="9" name="TextBox 8"/>
          <p:cNvSpPr txBox="1"/>
          <p:nvPr/>
        </p:nvSpPr>
        <p:spPr>
          <a:xfrm>
            <a:off x="7042236" y="6102906"/>
            <a:ext cx="3640964" cy="369332"/>
          </a:xfrm>
          <a:prstGeom prst="rect">
            <a:avLst/>
          </a:prstGeom>
          <a:noFill/>
        </p:spPr>
        <p:txBody>
          <a:bodyPr wrap="square" rtlCol="0">
            <a:spAutoFit/>
          </a:bodyPr>
          <a:lstStyle/>
          <a:p>
            <a:r>
              <a:rPr lang="en-US" i="1" dirty="0">
                <a:solidFill>
                  <a:schemeClr val="bg1"/>
                </a:solidFill>
                <a:latin typeface="+mj-lt"/>
              </a:rPr>
              <a:t>Photo Credit: NOAA Photo Library</a:t>
            </a:r>
          </a:p>
        </p:txBody>
      </p:sp>
      <p:sp>
        <p:nvSpPr>
          <p:cNvPr id="4" name="TextBox 3"/>
          <p:cNvSpPr txBox="1"/>
          <p:nvPr/>
        </p:nvSpPr>
        <p:spPr>
          <a:xfrm>
            <a:off x="0" y="1209259"/>
            <a:ext cx="12192000" cy="5262979"/>
          </a:xfrm>
          <a:prstGeom prst="rect">
            <a:avLst/>
          </a:prstGeom>
          <a:noFill/>
        </p:spPr>
        <p:txBody>
          <a:bodyPr wrap="square" rtlCol="0">
            <a:spAutoFit/>
          </a:bodyPr>
          <a:lstStyle/>
          <a:p>
            <a:pPr lvl="0" algn="ctr">
              <a:lnSpc>
                <a:spcPct val="150000"/>
              </a:lnSpc>
            </a:pPr>
            <a:r>
              <a:rPr lang="en-US" sz="2800" dirty="0">
                <a:latin typeface="+mj-lt"/>
              </a:rPr>
              <a:t>Did you notice that most of your debris came from </a:t>
            </a:r>
            <a:r>
              <a:rPr lang="en-US" sz="2800" b="1" dirty="0">
                <a:latin typeface="+mj-lt"/>
              </a:rPr>
              <a:t>SINGLE-USE PLASTICS</a:t>
            </a:r>
            <a:r>
              <a:rPr lang="en-US" sz="2800" dirty="0">
                <a:latin typeface="+mj-lt"/>
              </a:rPr>
              <a:t>!?</a:t>
            </a:r>
          </a:p>
          <a:p>
            <a:pPr lvl="0" algn="ctr">
              <a:lnSpc>
                <a:spcPct val="150000"/>
              </a:lnSpc>
            </a:pPr>
            <a:endParaRPr lang="en-US" sz="2800" dirty="0">
              <a:latin typeface="+mj-lt"/>
            </a:endParaRPr>
          </a:p>
          <a:p>
            <a:pPr lvl="0" algn="ctr"/>
            <a:r>
              <a:rPr lang="en-US" sz="2800" dirty="0">
                <a:latin typeface="+mj-lt"/>
              </a:rPr>
              <a:t>Single-use plastics are plastics that are only used one time, and then thrown away. Some examples include: </a:t>
            </a:r>
          </a:p>
          <a:p>
            <a:pPr marL="457200" lvl="0" indent="-457200" algn="ctr">
              <a:buFont typeface="Arial" charset="0"/>
              <a:buChar char="•"/>
            </a:pPr>
            <a:r>
              <a:rPr lang="en-US" sz="2800" dirty="0">
                <a:latin typeface="+mj-lt"/>
              </a:rPr>
              <a:t>Straws</a:t>
            </a:r>
          </a:p>
          <a:p>
            <a:pPr marL="457200" lvl="0" indent="-457200" algn="ctr">
              <a:buFont typeface="Arial" charset="0"/>
              <a:buChar char="•"/>
            </a:pPr>
            <a:r>
              <a:rPr lang="en-US" sz="2800" dirty="0">
                <a:latin typeface="+mj-lt"/>
              </a:rPr>
              <a:t>Food containers</a:t>
            </a:r>
          </a:p>
          <a:p>
            <a:pPr marL="457200" lvl="0" indent="-457200" algn="ctr">
              <a:buFont typeface="Arial" charset="0"/>
              <a:buChar char="•"/>
            </a:pPr>
            <a:r>
              <a:rPr lang="en-US" sz="2800" dirty="0">
                <a:latin typeface="+mj-lt"/>
              </a:rPr>
              <a:t>To-go cups</a:t>
            </a:r>
          </a:p>
          <a:p>
            <a:pPr lvl="0" algn="ctr"/>
            <a:endParaRPr lang="en-US" sz="2800" dirty="0">
              <a:latin typeface="+mj-lt"/>
            </a:endParaRPr>
          </a:p>
          <a:p>
            <a:pPr lvl="0" algn="ctr"/>
            <a:r>
              <a:rPr lang="en-US" sz="2800" dirty="0">
                <a:latin typeface="+mj-lt"/>
              </a:rPr>
              <a:t>What other examples can you think of? </a:t>
            </a:r>
          </a:p>
          <a:p>
            <a:pPr lvl="0" algn="ctr"/>
            <a:r>
              <a:rPr lang="en-US" sz="2800" dirty="0">
                <a:latin typeface="+mj-lt"/>
              </a:rPr>
              <a:t>How can you help the issue of plastic pollution by monitoring your use of single-use plastic? </a:t>
            </a:r>
          </a:p>
        </p:txBody>
      </p:sp>
    </p:spTree>
    <p:extLst>
      <p:ext uri="{BB962C8B-B14F-4D97-AF65-F5344CB8AC3E}">
        <p14:creationId xmlns:p14="http://schemas.microsoft.com/office/powerpoint/2010/main" val="593294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843088"/>
          </a:xfrm>
          <a:solidFill>
            <a:schemeClr val="accent1">
              <a:lumMod val="40000"/>
              <a:lumOff val="60000"/>
            </a:schemeClr>
          </a:solidFill>
        </p:spPr>
        <p:txBody>
          <a:bodyPr>
            <a:noAutofit/>
          </a:bodyPr>
          <a:lstStyle/>
          <a:p>
            <a:pPr algn="ctr"/>
            <a:r>
              <a:rPr lang="en-US" sz="6600" dirty="0"/>
              <a:t>CAREERS STUDYING </a:t>
            </a:r>
            <a:br>
              <a:rPr lang="en-US" sz="6600" dirty="0"/>
            </a:br>
            <a:r>
              <a:rPr lang="en-US" sz="6600" dirty="0"/>
              <a:t>MARINE POLLUTION</a:t>
            </a:r>
          </a:p>
        </p:txBody>
      </p:sp>
      <p:sp>
        <p:nvSpPr>
          <p:cNvPr id="9" name="TextBox 8"/>
          <p:cNvSpPr txBox="1"/>
          <p:nvPr/>
        </p:nvSpPr>
        <p:spPr>
          <a:xfrm>
            <a:off x="7042236" y="6102906"/>
            <a:ext cx="3640964" cy="369332"/>
          </a:xfrm>
          <a:prstGeom prst="rect">
            <a:avLst/>
          </a:prstGeom>
          <a:noFill/>
        </p:spPr>
        <p:txBody>
          <a:bodyPr wrap="square" rtlCol="0">
            <a:spAutoFit/>
          </a:bodyPr>
          <a:lstStyle/>
          <a:p>
            <a:r>
              <a:rPr lang="en-US" i="1" dirty="0">
                <a:solidFill>
                  <a:schemeClr val="bg1"/>
                </a:solidFill>
                <a:latin typeface="+mj-lt"/>
              </a:rPr>
              <a:t>Photo Credit: NOAA Photo Library</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9414" y="1973819"/>
            <a:ext cx="4358701" cy="4698444"/>
          </a:xfrm>
          <a:prstGeom prst="rect">
            <a:avLst/>
          </a:prstGeom>
        </p:spPr>
      </p:pic>
      <p:sp>
        <p:nvSpPr>
          <p:cNvPr id="7" name="TextBox 6"/>
          <p:cNvSpPr txBox="1"/>
          <p:nvPr/>
        </p:nvSpPr>
        <p:spPr>
          <a:xfrm>
            <a:off x="1284949" y="6316872"/>
            <a:ext cx="3900891" cy="369332"/>
          </a:xfrm>
          <a:prstGeom prst="rect">
            <a:avLst/>
          </a:prstGeom>
          <a:noFill/>
        </p:spPr>
        <p:txBody>
          <a:bodyPr wrap="square" rtlCol="0">
            <a:spAutoFit/>
          </a:bodyPr>
          <a:lstStyle/>
          <a:p>
            <a:r>
              <a:rPr lang="en-US" i="1" dirty="0">
                <a:solidFill>
                  <a:schemeClr val="bg1"/>
                </a:solidFill>
                <a:latin typeface="+mj-lt"/>
              </a:rPr>
              <a:t>Photo Credit: NOAA Photo Library</a:t>
            </a:r>
          </a:p>
        </p:txBody>
      </p:sp>
      <p:sp>
        <p:nvSpPr>
          <p:cNvPr id="8" name="TextBox 7"/>
          <p:cNvSpPr txBox="1"/>
          <p:nvPr/>
        </p:nvSpPr>
        <p:spPr>
          <a:xfrm>
            <a:off x="4553535" y="1973819"/>
            <a:ext cx="7560535" cy="4832092"/>
          </a:xfrm>
          <a:prstGeom prst="rect">
            <a:avLst/>
          </a:prstGeom>
          <a:noFill/>
        </p:spPr>
        <p:txBody>
          <a:bodyPr wrap="square" rtlCol="0">
            <a:spAutoFit/>
          </a:bodyPr>
          <a:lstStyle/>
          <a:p>
            <a:pPr algn="ctr"/>
            <a:r>
              <a:rPr lang="en-US" sz="2800" b="1" dirty="0">
                <a:latin typeface="+mj-lt"/>
              </a:rPr>
              <a:t>You could study marine debris as your job! </a:t>
            </a:r>
          </a:p>
          <a:p>
            <a:pPr algn="ctr"/>
            <a:endParaRPr lang="en-US" sz="1600" dirty="0">
              <a:latin typeface="+mj-lt"/>
            </a:endParaRPr>
          </a:p>
          <a:p>
            <a:r>
              <a:rPr lang="en-US" sz="2400" dirty="0">
                <a:latin typeface="+mj-lt"/>
              </a:rPr>
              <a:t>To do this, you could become:</a:t>
            </a:r>
          </a:p>
          <a:p>
            <a:pPr marL="285750" indent="-285750">
              <a:buFont typeface="Courier New" charset="0"/>
              <a:buChar char="o"/>
            </a:pPr>
            <a:r>
              <a:rPr lang="en-US" sz="2400" dirty="0">
                <a:latin typeface="+mj-lt"/>
              </a:rPr>
              <a:t>Marine biologist, studying the effects on marine animals</a:t>
            </a:r>
          </a:p>
          <a:p>
            <a:pPr marL="285750" indent="-285750">
              <a:buFont typeface="Courier New" charset="0"/>
              <a:buChar char="o"/>
            </a:pPr>
            <a:r>
              <a:rPr lang="en-US" sz="2400" dirty="0">
                <a:latin typeface="+mj-lt"/>
              </a:rPr>
              <a:t>Oceanographer, traveling on boats to track marine debris</a:t>
            </a:r>
          </a:p>
          <a:p>
            <a:pPr marL="285750" indent="-285750">
              <a:buFont typeface="Courier New" charset="0"/>
              <a:buChar char="o"/>
            </a:pPr>
            <a:r>
              <a:rPr lang="en-US" sz="2400" dirty="0">
                <a:latin typeface="+mj-lt"/>
              </a:rPr>
              <a:t>A chemist, learning how chemicals from marine debris affect the environment</a:t>
            </a:r>
          </a:p>
          <a:p>
            <a:pPr marL="285750" indent="-285750">
              <a:buFont typeface="Courier New" charset="0"/>
              <a:buChar char="o"/>
            </a:pPr>
            <a:r>
              <a:rPr lang="en-US" sz="2400" dirty="0">
                <a:latin typeface="+mj-lt"/>
              </a:rPr>
              <a:t>A educator, teaching people about the marine debris problem and what they could do to help</a:t>
            </a:r>
          </a:p>
          <a:p>
            <a:pPr marL="285750" indent="-285750">
              <a:buFont typeface="Courier New" charset="0"/>
              <a:buChar char="o"/>
            </a:pPr>
            <a:endParaRPr lang="en-US" sz="2400" dirty="0">
              <a:latin typeface="+mj-lt"/>
            </a:endParaRPr>
          </a:p>
          <a:p>
            <a:pPr algn="ctr"/>
            <a:r>
              <a:rPr lang="en-US" sz="2400" dirty="0">
                <a:latin typeface="+mj-lt"/>
              </a:rPr>
              <a:t>The path to one of these careers includes working hard in school, and going to college &amp; graduate school after college. But, these careers are </a:t>
            </a:r>
            <a:r>
              <a:rPr lang="en-US" sz="2400" i="1" dirty="0">
                <a:latin typeface="+mj-lt"/>
              </a:rPr>
              <a:t>fun, </a:t>
            </a:r>
            <a:r>
              <a:rPr lang="en-US" sz="2400" dirty="0">
                <a:latin typeface="+mj-lt"/>
              </a:rPr>
              <a:t>and good for the planet! </a:t>
            </a:r>
          </a:p>
        </p:txBody>
      </p:sp>
    </p:spTree>
    <p:extLst>
      <p:ext uri="{BB962C8B-B14F-4D97-AF65-F5344CB8AC3E}">
        <p14:creationId xmlns:p14="http://schemas.microsoft.com/office/powerpoint/2010/main" val="2048543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1">
              <a:lumMod val="40000"/>
              <a:lumOff val="60000"/>
            </a:schemeClr>
          </a:solidFill>
        </p:spPr>
        <p:txBody>
          <a:bodyPr>
            <a:noAutofit/>
          </a:bodyPr>
          <a:lstStyle/>
          <a:p>
            <a:pPr algn="ctr"/>
            <a:r>
              <a:rPr lang="en-US" sz="6600" dirty="0"/>
              <a:t>SCIENTIST HELP NEEDED! </a:t>
            </a:r>
          </a:p>
        </p:txBody>
      </p:sp>
      <p:sp>
        <p:nvSpPr>
          <p:cNvPr id="5" name="Content Placeholder 2"/>
          <p:cNvSpPr txBox="1">
            <a:spLocks/>
          </p:cNvSpPr>
          <p:nvPr/>
        </p:nvSpPr>
        <p:spPr>
          <a:xfrm>
            <a:off x="0" y="1325564"/>
            <a:ext cx="12192000" cy="11175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FontTx/>
              <a:buNone/>
              <a:defRPr/>
            </a:pPr>
            <a:r>
              <a:rPr lang="en-US" sz="3200" b="1" dirty="0">
                <a:solidFill>
                  <a:schemeClr val="accent1">
                    <a:lumMod val="50000"/>
                  </a:schemeClr>
                </a:solidFill>
                <a:latin typeface="+mj-lt"/>
              </a:rPr>
              <a:t>THE PROBLEM </a:t>
            </a:r>
            <a:r>
              <a:rPr lang="en-US" dirty="0">
                <a:latin typeface="+mj-lt"/>
              </a:rPr>
              <a:t>Researchers have found plastic pollution across the world’s oceans.</a:t>
            </a:r>
          </a:p>
          <a:p>
            <a:pPr marL="0" indent="0" algn="ctr">
              <a:lnSpc>
                <a:spcPct val="100000"/>
              </a:lnSpc>
              <a:spcBef>
                <a:spcPts val="0"/>
              </a:spcBef>
              <a:buFontTx/>
              <a:buNone/>
              <a:defRPr/>
            </a:pPr>
            <a:endParaRPr lang="en-US" sz="1000" dirty="0">
              <a:latin typeface="+mj-lt"/>
            </a:endParaRPr>
          </a:p>
          <a:p>
            <a:pPr marL="0" indent="0" algn="ctr">
              <a:lnSpc>
                <a:spcPct val="100000"/>
              </a:lnSpc>
              <a:spcBef>
                <a:spcPts val="0"/>
              </a:spcBef>
              <a:buFontTx/>
              <a:buNone/>
              <a:defRPr/>
            </a:pPr>
            <a:r>
              <a:rPr lang="en-US" dirty="0">
                <a:latin typeface="+mj-lt"/>
              </a:rPr>
              <a:t>This causes problems for marine life, and pollutes our natural habitats. </a:t>
            </a:r>
          </a:p>
          <a:p>
            <a:pPr marL="0" indent="0" algn="ctr">
              <a:lnSpc>
                <a:spcPct val="100000"/>
              </a:lnSpc>
              <a:spcBef>
                <a:spcPts val="0"/>
              </a:spcBef>
              <a:buFontTx/>
              <a:buNone/>
              <a:defRPr/>
            </a:pPr>
            <a:endParaRPr lang="en-US" dirty="0">
              <a:latin typeface="+mj-lt"/>
            </a:endParaRPr>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83040" y="2733904"/>
            <a:ext cx="5603449" cy="3659753"/>
          </a:xfrm>
          <a:prstGeom prst="rect">
            <a:avLst/>
          </a:prstGeom>
        </p:spPr>
      </p:pic>
      <p:sp>
        <p:nvSpPr>
          <p:cNvPr id="12" name="TextBox 11"/>
          <p:cNvSpPr txBox="1"/>
          <p:nvPr/>
        </p:nvSpPr>
        <p:spPr>
          <a:xfrm>
            <a:off x="642615" y="3219049"/>
            <a:ext cx="5453385" cy="3970318"/>
          </a:xfrm>
          <a:prstGeom prst="rect">
            <a:avLst/>
          </a:prstGeom>
          <a:noFill/>
        </p:spPr>
        <p:txBody>
          <a:bodyPr wrap="square" rtlCol="0">
            <a:spAutoFit/>
          </a:bodyPr>
          <a:lstStyle/>
          <a:p>
            <a:pPr marL="342900" indent="-342900">
              <a:buFont typeface="Wingdings" charset="2"/>
              <a:buChar char="ü"/>
            </a:pPr>
            <a:r>
              <a:rPr lang="en-US" sz="2800" dirty="0">
                <a:latin typeface="+mj-lt"/>
              </a:rPr>
              <a:t>learn more about what scientists already know </a:t>
            </a:r>
          </a:p>
          <a:p>
            <a:pPr marL="342900" indent="-342900">
              <a:buFont typeface="Wingdings" charset="2"/>
              <a:buChar char="ü"/>
            </a:pPr>
            <a:r>
              <a:rPr lang="en-US" sz="2800" dirty="0">
                <a:latin typeface="+mj-lt"/>
              </a:rPr>
              <a:t>Complete your research assignment</a:t>
            </a:r>
          </a:p>
          <a:p>
            <a:pPr marL="342900" indent="-342900">
              <a:buFont typeface="Wingdings" charset="2"/>
              <a:buChar char="ü"/>
            </a:pPr>
            <a:r>
              <a:rPr lang="en-US" sz="2800" dirty="0">
                <a:latin typeface="+mj-lt"/>
              </a:rPr>
              <a:t>Report your results </a:t>
            </a:r>
          </a:p>
          <a:p>
            <a:pPr marL="342900" indent="-342900">
              <a:buFont typeface="Wingdings" charset="2"/>
              <a:buChar char="ü"/>
            </a:pPr>
            <a:r>
              <a:rPr lang="en-US" sz="2800" dirty="0">
                <a:latin typeface="+mj-lt"/>
              </a:rPr>
              <a:t>Develop an action plan to help stop the marine debris problem</a:t>
            </a:r>
          </a:p>
          <a:p>
            <a:pPr marL="342900" indent="-342900">
              <a:buFont typeface="Wingdings" charset="2"/>
              <a:buChar char="ü"/>
            </a:pPr>
            <a:endParaRPr lang="en-US" sz="2800" dirty="0">
              <a:latin typeface="+mj-lt"/>
            </a:endParaRPr>
          </a:p>
          <a:p>
            <a:pPr marL="342900" indent="-342900">
              <a:buFont typeface="Wingdings" charset="2"/>
              <a:buChar char="ü"/>
            </a:pPr>
            <a:endParaRPr lang="en-US" sz="2800" dirty="0">
              <a:latin typeface="+mj-lt"/>
            </a:endParaRPr>
          </a:p>
        </p:txBody>
      </p:sp>
      <p:sp>
        <p:nvSpPr>
          <p:cNvPr id="13" name="TextBox 12"/>
          <p:cNvSpPr txBox="1"/>
          <p:nvPr/>
        </p:nvSpPr>
        <p:spPr>
          <a:xfrm>
            <a:off x="133028" y="2733904"/>
            <a:ext cx="1794915" cy="523220"/>
          </a:xfrm>
          <a:prstGeom prst="rect">
            <a:avLst/>
          </a:prstGeom>
          <a:noFill/>
        </p:spPr>
        <p:txBody>
          <a:bodyPr wrap="none" rtlCol="0">
            <a:spAutoFit/>
          </a:bodyPr>
          <a:lstStyle/>
          <a:p>
            <a:r>
              <a:rPr lang="en-US" sz="2800" dirty="0">
                <a:latin typeface="+mj-lt"/>
              </a:rPr>
              <a:t>YOUR JOB: </a:t>
            </a:r>
          </a:p>
        </p:txBody>
      </p:sp>
      <p:sp>
        <p:nvSpPr>
          <p:cNvPr id="15" name="TextBox 14"/>
          <p:cNvSpPr txBox="1"/>
          <p:nvPr/>
        </p:nvSpPr>
        <p:spPr>
          <a:xfrm>
            <a:off x="6283040" y="6024325"/>
            <a:ext cx="3640964" cy="369332"/>
          </a:xfrm>
          <a:prstGeom prst="rect">
            <a:avLst/>
          </a:prstGeom>
          <a:noFill/>
        </p:spPr>
        <p:txBody>
          <a:bodyPr wrap="square" rtlCol="0">
            <a:spAutoFit/>
          </a:bodyPr>
          <a:lstStyle/>
          <a:p>
            <a:r>
              <a:rPr lang="en-US" i="1" dirty="0">
                <a:solidFill>
                  <a:schemeClr val="bg1"/>
                </a:solidFill>
                <a:latin typeface="+mj-lt"/>
              </a:rPr>
              <a:t>Photo Credit: NOAA Photo Library</a:t>
            </a:r>
          </a:p>
        </p:txBody>
      </p:sp>
    </p:spTree>
    <p:extLst>
      <p:ext uri="{BB962C8B-B14F-4D97-AF65-F5344CB8AC3E}">
        <p14:creationId xmlns:p14="http://schemas.microsoft.com/office/powerpoint/2010/main" val="1104723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1">
              <a:lumMod val="40000"/>
              <a:lumOff val="60000"/>
            </a:schemeClr>
          </a:solidFill>
        </p:spPr>
        <p:txBody>
          <a:bodyPr>
            <a:noAutofit/>
          </a:bodyPr>
          <a:lstStyle/>
          <a:p>
            <a:pPr algn="ctr"/>
            <a:r>
              <a:rPr lang="en-US" sz="6600" dirty="0"/>
              <a:t>BACKGROUND INFORMATION </a:t>
            </a:r>
          </a:p>
        </p:txBody>
      </p:sp>
      <p:sp>
        <p:nvSpPr>
          <p:cNvPr id="3" name="Content Placeholder 2"/>
          <p:cNvSpPr>
            <a:spLocks noGrp="1"/>
          </p:cNvSpPr>
          <p:nvPr>
            <p:ph idx="1"/>
          </p:nvPr>
        </p:nvSpPr>
        <p:spPr>
          <a:xfrm>
            <a:off x="0" y="2116897"/>
            <a:ext cx="12192000" cy="4341053"/>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dirty="0">
                <a:solidFill>
                  <a:schemeClr val="accent1">
                    <a:lumMod val="50000"/>
                  </a:schemeClr>
                </a:solidFill>
                <a:latin typeface="+mj-lt"/>
              </a:rPr>
              <a:t>WHAT WE KNOW </a:t>
            </a:r>
          </a:p>
          <a:p>
            <a:pPr marL="0" marR="0" lvl="0" indent="0" algn="ctr" defTabSz="914400" eaLnBrk="1" fontAlgn="auto" latinLnBrk="0" hangingPunct="1">
              <a:lnSpc>
                <a:spcPct val="100000"/>
              </a:lnSpc>
              <a:spcBef>
                <a:spcPts val="0"/>
              </a:spcBef>
              <a:spcAft>
                <a:spcPts val="0"/>
              </a:spcAft>
              <a:buClrTx/>
              <a:buSzTx/>
              <a:buFontTx/>
              <a:buNone/>
              <a:tabLst/>
              <a:defRPr/>
            </a:pPr>
            <a:r>
              <a:rPr lang="en-US" b="1" dirty="0">
                <a:latin typeface="+mj-lt"/>
              </a:rPr>
              <a:t>1. Plastic accumulates in ocean gyres! </a:t>
            </a:r>
          </a:p>
          <a:p>
            <a:pPr marL="0" marR="0" lvl="0" indent="0" defTabSz="914400" eaLnBrk="1" fontAlgn="auto" latinLnBrk="0" hangingPunct="1">
              <a:lnSpc>
                <a:spcPct val="100000"/>
              </a:lnSpc>
              <a:spcBef>
                <a:spcPts val="0"/>
              </a:spcBef>
              <a:spcAft>
                <a:spcPts val="0"/>
              </a:spcAft>
              <a:buClrTx/>
              <a:buSzTx/>
              <a:buFontTx/>
              <a:buNone/>
              <a:tabLst/>
              <a:defRPr/>
            </a:pPr>
            <a:endParaRPr lang="en-US" sz="1400" b="1" dirty="0">
              <a:latin typeface="+mj-lt"/>
            </a:endParaRPr>
          </a:p>
          <a:p>
            <a:pPr marL="0" marR="0" lvl="0" indent="0" algn="ctr" defTabSz="914400" eaLnBrk="1" fontAlgn="auto" latinLnBrk="0" hangingPunct="1">
              <a:lnSpc>
                <a:spcPts val="4060"/>
              </a:lnSpc>
              <a:spcBef>
                <a:spcPts val="0"/>
              </a:spcBef>
              <a:spcAft>
                <a:spcPts val="0"/>
              </a:spcAft>
              <a:buClrTx/>
              <a:buSzTx/>
              <a:buFontTx/>
              <a:buNone/>
              <a:tabLst/>
              <a:defRPr/>
            </a:pPr>
            <a:r>
              <a:rPr lang="en-US" dirty="0">
                <a:latin typeface="+mj-lt"/>
              </a:rPr>
              <a:t>In some parts of the ocean, wind and currents move in a circular pattern. </a:t>
            </a:r>
          </a:p>
          <a:p>
            <a:pPr marL="0" marR="0" lvl="0" indent="0" algn="ctr" defTabSz="914400" eaLnBrk="1" fontAlgn="auto" latinLnBrk="0" hangingPunct="1">
              <a:lnSpc>
                <a:spcPts val="4060"/>
              </a:lnSpc>
              <a:spcBef>
                <a:spcPts val="0"/>
              </a:spcBef>
              <a:spcAft>
                <a:spcPts val="0"/>
              </a:spcAft>
              <a:buClrTx/>
              <a:buSzTx/>
              <a:buFontTx/>
              <a:buNone/>
              <a:tabLst/>
              <a:defRPr/>
            </a:pPr>
            <a:r>
              <a:rPr lang="en-US" dirty="0">
                <a:latin typeface="+mj-lt"/>
              </a:rPr>
              <a:t>In the middle of this circle, the ocean is calm. Over time, trash from the coastlines will be moved via these currents and eventually accumulate in the calm center, also known as a gyre. There are 5 main ocean gyres. </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mj-lt"/>
            </a:endParaRPr>
          </a:p>
        </p:txBody>
      </p:sp>
      <p:sp>
        <p:nvSpPr>
          <p:cNvPr id="5" name="Content Placeholder 2"/>
          <p:cNvSpPr txBox="1">
            <a:spLocks/>
          </p:cNvSpPr>
          <p:nvPr/>
        </p:nvSpPr>
        <p:spPr>
          <a:xfrm>
            <a:off x="0" y="1325563"/>
            <a:ext cx="12192000" cy="6198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Tx/>
              <a:buNone/>
              <a:defRPr/>
            </a:pPr>
            <a:r>
              <a:rPr lang="en-US" sz="3200" b="1">
                <a:solidFill>
                  <a:schemeClr val="accent1">
                    <a:lumMod val="50000"/>
                  </a:schemeClr>
                </a:solidFill>
                <a:latin typeface="+mj-lt"/>
              </a:rPr>
              <a:t>THE PROBLEM </a:t>
            </a:r>
            <a:r>
              <a:rPr lang="en-US">
                <a:latin typeface="+mj-lt"/>
              </a:rPr>
              <a:t>Researchers have found plastic pollution across the world’s oceans. </a:t>
            </a:r>
            <a:endParaRPr lang="en-US" dirty="0">
              <a:latin typeface="+mj-lt"/>
            </a:endParaRPr>
          </a:p>
        </p:txBody>
      </p:sp>
    </p:spTree>
    <p:extLst>
      <p:ext uri="{BB962C8B-B14F-4D97-AF65-F5344CB8AC3E}">
        <p14:creationId xmlns:p14="http://schemas.microsoft.com/office/powerpoint/2010/main" val="1212535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240" y="160592"/>
            <a:ext cx="12161520" cy="6536817"/>
            <a:chOff x="15240" y="160592"/>
            <a:chExt cx="12161520" cy="6536817"/>
          </a:xfrm>
        </p:grpSpPr>
        <p:pic>
          <p:nvPicPr>
            <p:cNvPr id="9" name="Picture 8"/>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15240" y="160592"/>
              <a:ext cx="12161520" cy="6536817"/>
            </a:xfrm>
            <a:prstGeom prst="rect">
              <a:avLst/>
            </a:prstGeom>
          </p:spPr>
        </p:pic>
        <p:sp>
          <p:nvSpPr>
            <p:cNvPr id="10" name="Circular Arrow 9"/>
            <p:cNvSpPr/>
            <p:nvPr/>
          </p:nvSpPr>
          <p:spPr>
            <a:xfrm>
              <a:off x="3386138" y="2100261"/>
              <a:ext cx="1895476" cy="1652587"/>
            </a:xfrm>
            <a:prstGeom prst="circularArrow">
              <a:avLst>
                <a:gd name="adj1" fmla="val 12500"/>
                <a:gd name="adj2" fmla="val 1142319"/>
                <a:gd name="adj3" fmla="val 20457681"/>
                <a:gd name="adj4" fmla="val 1255027"/>
                <a:gd name="adj5" fmla="val 18577"/>
              </a:avLst>
            </a:prstGeom>
            <a:gradFill>
              <a:gsLst>
                <a:gs pos="0">
                  <a:schemeClr val="accent1">
                    <a:lumMod val="20000"/>
                    <a:lumOff val="80000"/>
                  </a:schemeClr>
                </a:gs>
                <a:gs pos="74000">
                  <a:schemeClr val="accent1">
                    <a:lumMod val="40000"/>
                    <a:lumOff val="60000"/>
                  </a:schemeClr>
                </a:gs>
                <a:gs pos="83000">
                  <a:schemeClr val="accent1">
                    <a:lumMod val="60000"/>
                    <a:lumOff val="40000"/>
                  </a:schemeClr>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ular Arrow 10"/>
            <p:cNvSpPr/>
            <p:nvPr/>
          </p:nvSpPr>
          <p:spPr>
            <a:xfrm>
              <a:off x="15240" y="2602706"/>
              <a:ext cx="1895476" cy="1652587"/>
            </a:xfrm>
            <a:prstGeom prst="circularArrow">
              <a:avLst>
                <a:gd name="adj1" fmla="val 12500"/>
                <a:gd name="adj2" fmla="val 1142319"/>
                <a:gd name="adj3" fmla="val 20457681"/>
                <a:gd name="adj4" fmla="val 1255027"/>
                <a:gd name="adj5" fmla="val 18577"/>
              </a:avLst>
            </a:prstGeom>
            <a:gradFill>
              <a:gsLst>
                <a:gs pos="0">
                  <a:schemeClr val="accent1">
                    <a:lumMod val="20000"/>
                    <a:lumOff val="80000"/>
                  </a:schemeClr>
                </a:gs>
                <a:gs pos="74000">
                  <a:schemeClr val="accent1">
                    <a:lumMod val="40000"/>
                    <a:lumOff val="60000"/>
                  </a:schemeClr>
                </a:gs>
                <a:gs pos="83000">
                  <a:schemeClr val="accent1">
                    <a:lumMod val="60000"/>
                    <a:lumOff val="40000"/>
                  </a:schemeClr>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ircular Arrow 11"/>
            <p:cNvSpPr/>
            <p:nvPr/>
          </p:nvSpPr>
          <p:spPr>
            <a:xfrm rot="10800000">
              <a:off x="4333876" y="4637615"/>
              <a:ext cx="1895476" cy="1652587"/>
            </a:xfrm>
            <a:prstGeom prst="circularArrow">
              <a:avLst>
                <a:gd name="adj1" fmla="val 12500"/>
                <a:gd name="adj2" fmla="val 1142319"/>
                <a:gd name="adj3" fmla="val 20457681"/>
                <a:gd name="adj4" fmla="val 1255027"/>
                <a:gd name="adj5" fmla="val 18577"/>
              </a:avLst>
            </a:prstGeom>
            <a:gradFill>
              <a:gsLst>
                <a:gs pos="0">
                  <a:schemeClr val="accent1">
                    <a:lumMod val="20000"/>
                    <a:lumOff val="80000"/>
                  </a:schemeClr>
                </a:gs>
                <a:gs pos="74000">
                  <a:schemeClr val="accent1">
                    <a:lumMod val="40000"/>
                    <a:lumOff val="60000"/>
                  </a:schemeClr>
                </a:gs>
                <a:gs pos="83000">
                  <a:schemeClr val="accent1">
                    <a:lumMod val="60000"/>
                    <a:lumOff val="40000"/>
                  </a:schemeClr>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ircular Arrow 12"/>
            <p:cNvSpPr/>
            <p:nvPr/>
          </p:nvSpPr>
          <p:spPr>
            <a:xfrm rot="10800000">
              <a:off x="7629526" y="4361390"/>
              <a:ext cx="1895476" cy="1652587"/>
            </a:xfrm>
            <a:prstGeom prst="circularArrow">
              <a:avLst>
                <a:gd name="adj1" fmla="val 12500"/>
                <a:gd name="adj2" fmla="val 1142319"/>
                <a:gd name="adj3" fmla="val 20457681"/>
                <a:gd name="adj4" fmla="val 1255027"/>
                <a:gd name="adj5" fmla="val 18577"/>
              </a:avLst>
            </a:prstGeom>
            <a:gradFill>
              <a:gsLst>
                <a:gs pos="0">
                  <a:schemeClr val="accent1">
                    <a:lumMod val="20000"/>
                    <a:lumOff val="80000"/>
                  </a:schemeClr>
                </a:gs>
                <a:gs pos="74000">
                  <a:schemeClr val="accent1">
                    <a:lumMod val="40000"/>
                    <a:lumOff val="60000"/>
                  </a:schemeClr>
                </a:gs>
                <a:gs pos="83000">
                  <a:schemeClr val="accent1">
                    <a:lumMod val="60000"/>
                    <a:lumOff val="40000"/>
                  </a:schemeClr>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ircular Arrow 13"/>
            <p:cNvSpPr/>
            <p:nvPr/>
          </p:nvSpPr>
          <p:spPr>
            <a:xfrm rot="10800000">
              <a:off x="1038225" y="4690688"/>
              <a:ext cx="1895476" cy="1652587"/>
            </a:xfrm>
            <a:prstGeom prst="circularArrow">
              <a:avLst>
                <a:gd name="adj1" fmla="val 12500"/>
                <a:gd name="adj2" fmla="val 1142319"/>
                <a:gd name="adj3" fmla="val 20457681"/>
                <a:gd name="adj4" fmla="val 1255027"/>
                <a:gd name="adj5" fmla="val 18577"/>
              </a:avLst>
            </a:prstGeom>
            <a:gradFill>
              <a:gsLst>
                <a:gs pos="0">
                  <a:schemeClr val="accent1">
                    <a:lumMod val="20000"/>
                    <a:lumOff val="80000"/>
                  </a:schemeClr>
                </a:gs>
                <a:gs pos="74000">
                  <a:schemeClr val="accent1">
                    <a:lumMod val="40000"/>
                    <a:lumOff val="60000"/>
                  </a:schemeClr>
                </a:gs>
                <a:gs pos="83000">
                  <a:schemeClr val="accent1">
                    <a:lumMod val="60000"/>
                    <a:lumOff val="40000"/>
                  </a:schemeClr>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544722" y="3074858"/>
              <a:ext cx="836511" cy="707886"/>
            </a:xfrm>
            <a:prstGeom prst="rect">
              <a:avLst/>
            </a:prstGeom>
            <a:noFill/>
          </p:spPr>
          <p:txBody>
            <a:bodyPr wrap="none" rtlCol="0">
              <a:spAutoFit/>
            </a:bodyPr>
            <a:lstStyle/>
            <a:p>
              <a:pPr algn="ctr"/>
              <a:r>
                <a:rPr lang="en-US" sz="2000" dirty="0">
                  <a:solidFill>
                    <a:schemeClr val="accent1">
                      <a:lumMod val="75000"/>
                    </a:schemeClr>
                  </a:solidFill>
                  <a:latin typeface="+mj-lt"/>
                </a:rPr>
                <a:t>North</a:t>
              </a:r>
            </a:p>
            <a:p>
              <a:pPr algn="ctr"/>
              <a:r>
                <a:rPr lang="en-US" sz="2000" dirty="0">
                  <a:solidFill>
                    <a:schemeClr val="accent1">
                      <a:lumMod val="75000"/>
                    </a:schemeClr>
                  </a:solidFill>
                  <a:latin typeface="+mj-lt"/>
                </a:rPr>
                <a:t>Pacific</a:t>
              </a:r>
            </a:p>
          </p:txBody>
        </p:sp>
        <p:sp>
          <p:nvSpPr>
            <p:cNvPr id="16" name="TextBox 15"/>
            <p:cNvSpPr txBox="1"/>
            <p:nvPr/>
          </p:nvSpPr>
          <p:spPr>
            <a:xfrm>
              <a:off x="3847611" y="2529747"/>
              <a:ext cx="965649" cy="707886"/>
            </a:xfrm>
            <a:prstGeom prst="rect">
              <a:avLst/>
            </a:prstGeom>
            <a:noFill/>
          </p:spPr>
          <p:txBody>
            <a:bodyPr wrap="none" rtlCol="0">
              <a:spAutoFit/>
            </a:bodyPr>
            <a:lstStyle/>
            <a:p>
              <a:pPr algn="ctr"/>
              <a:r>
                <a:rPr lang="en-US" sz="2000" dirty="0">
                  <a:solidFill>
                    <a:schemeClr val="accent1">
                      <a:lumMod val="75000"/>
                    </a:schemeClr>
                  </a:solidFill>
                  <a:latin typeface="+mj-lt"/>
                </a:rPr>
                <a:t>North</a:t>
              </a:r>
            </a:p>
            <a:p>
              <a:pPr algn="ctr"/>
              <a:r>
                <a:rPr lang="en-US" sz="2000" dirty="0">
                  <a:solidFill>
                    <a:schemeClr val="accent1">
                      <a:lumMod val="75000"/>
                    </a:schemeClr>
                  </a:solidFill>
                  <a:latin typeface="+mj-lt"/>
                </a:rPr>
                <a:t>Atlantic</a:t>
              </a:r>
            </a:p>
          </p:txBody>
        </p:sp>
        <p:sp>
          <p:nvSpPr>
            <p:cNvPr id="17" name="TextBox 16"/>
            <p:cNvSpPr txBox="1"/>
            <p:nvPr/>
          </p:nvSpPr>
          <p:spPr>
            <a:xfrm>
              <a:off x="4798788" y="5109966"/>
              <a:ext cx="965649" cy="707886"/>
            </a:xfrm>
            <a:prstGeom prst="rect">
              <a:avLst/>
            </a:prstGeom>
            <a:noFill/>
          </p:spPr>
          <p:txBody>
            <a:bodyPr wrap="none" rtlCol="0">
              <a:spAutoFit/>
            </a:bodyPr>
            <a:lstStyle/>
            <a:p>
              <a:pPr algn="ctr"/>
              <a:r>
                <a:rPr lang="en-US" sz="2000" dirty="0">
                  <a:solidFill>
                    <a:schemeClr val="accent1">
                      <a:lumMod val="75000"/>
                    </a:schemeClr>
                  </a:solidFill>
                  <a:latin typeface="+mj-lt"/>
                </a:rPr>
                <a:t>South</a:t>
              </a:r>
            </a:p>
            <a:p>
              <a:pPr algn="ctr"/>
              <a:r>
                <a:rPr lang="en-US" sz="2000" dirty="0">
                  <a:solidFill>
                    <a:schemeClr val="accent1">
                      <a:lumMod val="75000"/>
                    </a:schemeClr>
                  </a:solidFill>
                  <a:latin typeface="+mj-lt"/>
                </a:rPr>
                <a:t>Atlantic</a:t>
              </a:r>
            </a:p>
          </p:txBody>
        </p:sp>
        <p:sp>
          <p:nvSpPr>
            <p:cNvPr id="18" name="TextBox 17"/>
            <p:cNvSpPr txBox="1"/>
            <p:nvPr/>
          </p:nvSpPr>
          <p:spPr>
            <a:xfrm>
              <a:off x="1567707" y="5109966"/>
              <a:ext cx="836511" cy="707886"/>
            </a:xfrm>
            <a:prstGeom prst="rect">
              <a:avLst/>
            </a:prstGeom>
            <a:noFill/>
          </p:spPr>
          <p:txBody>
            <a:bodyPr wrap="none" rtlCol="0">
              <a:spAutoFit/>
            </a:bodyPr>
            <a:lstStyle/>
            <a:p>
              <a:pPr algn="ctr"/>
              <a:r>
                <a:rPr lang="en-US" sz="2000" dirty="0">
                  <a:solidFill>
                    <a:schemeClr val="accent1">
                      <a:lumMod val="75000"/>
                    </a:schemeClr>
                  </a:solidFill>
                  <a:latin typeface="+mj-lt"/>
                </a:rPr>
                <a:t>South</a:t>
              </a:r>
            </a:p>
            <a:p>
              <a:pPr algn="ctr"/>
              <a:r>
                <a:rPr lang="en-US" sz="2000" dirty="0">
                  <a:solidFill>
                    <a:schemeClr val="accent1">
                      <a:lumMod val="75000"/>
                    </a:schemeClr>
                  </a:solidFill>
                  <a:latin typeface="+mj-lt"/>
                </a:rPr>
                <a:t>Pacific</a:t>
              </a:r>
            </a:p>
          </p:txBody>
        </p:sp>
        <p:sp>
          <p:nvSpPr>
            <p:cNvPr id="19" name="TextBox 18"/>
            <p:cNvSpPr txBox="1"/>
            <p:nvPr/>
          </p:nvSpPr>
          <p:spPr>
            <a:xfrm>
              <a:off x="8165933" y="4987629"/>
              <a:ext cx="822662" cy="400110"/>
            </a:xfrm>
            <a:prstGeom prst="rect">
              <a:avLst/>
            </a:prstGeom>
            <a:noFill/>
          </p:spPr>
          <p:txBody>
            <a:bodyPr wrap="none" rtlCol="0">
              <a:spAutoFit/>
            </a:bodyPr>
            <a:lstStyle/>
            <a:p>
              <a:pPr algn="ctr"/>
              <a:r>
                <a:rPr lang="en-US" sz="2000">
                  <a:solidFill>
                    <a:schemeClr val="accent1">
                      <a:lumMod val="75000"/>
                    </a:schemeClr>
                  </a:solidFill>
                  <a:latin typeface="+mj-lt"/>
                </a:rPr>
                <a:t>Indian</a:t>
              </a:r>
              <a:endParaRPr lang="en-US" sz="2000" dirty="0">
                <a:solidFill>
                  <a:schemeClr val="accent1">
                    <a:lumMod val="75000"/>
                  </a:schemeClr>
                </a:solidFill>
                <a:latin typeface="+mj-lt"/>
              </a:endParaRPr>
            </a:p>
          </p:txBody>
        </p:sp>
      </p:grpSp>
      <p:sp>
        <p:nvSpPr>
          <p:cNvPr id="20" name="Title 1"/>
          <p:cNvSpPr>
            <a:spLocks noGrp="1"/>
          </p:cNvSpPr>
          <p:nvPr>
            <p:ph type="ctrTitle"/>
          </p:nvPr>
        </p:nvSpPr>
        <p:spPr>
          <a:xfrm>
            <a:off x="0" y="4074"/>
            <a:ext cx="12072938" cy="892169"/>
          </a:xfrm>
          <a:solidFill>
            <a:schemeClr val="bg1">
              <a:alpha val="57000"/>
            </a:schemeClr>
          </a:solidFill>
        </p:spPr>
        <p:txBody>
          <a:bodyPr>
            <a:noAutofit/>
          </a:bodyPr>
          <a:lstStyle/>
          <a:p>
            <a:r>
              <a:rPr lang="en-US" sz="6600" dirty="0"/>
              <a:t>There are 5 Main Ocean Gyres:</a:t>
            </a:r>
          </a:p>
        </p:txBody>
      </p:sp>
      <p:sp>
        <p:nvSpPr>
          <p:cNvPr id="2" name="TextBox 1"/>
          <p:cNvSpPr txBox="1"/>
          <p:nvPr/>
        </p:nvSpPr>
        <p:spPr>
          <a:xfrm>
            <a:off x="1772573" y="6386767"/>
            <a:ext cx="8646854" cy="461665"/>
          </a:xfrm>
          <a:prstGeom prst="rect">
            <a:avLst/>
          </a:prstGeom>
          <a:noFill/>
        </p:spPr>
        <p:txBody>
          <a:bodyPr wrap="none" rtlCol="0">
            <a:spAutoFit/>
          </a:bodyPr>
          <a:lstStyle/>
          <a:p>
            <a:pPr algn="ctr"/>
            <a:r>
              <a:rPr lang="en-US" sz="2400" dirty="0">
                <a:latin typeface="+mj-lt"/>
                <a:hlinkClick r:id="rId4"/>
              </a:rPr>
              <a:t>Visualize Ocean Gyres</a:t>
            </a:r>
            <a:r>
              <a:rPr lang="en-US" sz="2400" dirty="0">
                <a:latin typeface="+mj-lt"/>
              </a:rPr>
              <a:t>   OR   </a:t>
            </a:r>
            <a:r>
              <a:rPr lang="en-US" sz="2400" dirty="0">
                <a:latin typeface="+mj-lt"/>
                <a:hlinkClick r:id="rId5"/>
              </a:rPr>
              <a:t>Learn More About Ocean Gyre Pollution</a:t>
            </a:r>
            <a:r>
              <a:rPr lang="en-US" sz="2400" dirty="0">
                <a:latin typeface="+mj-lt"/>
              </a:rPr>
              <a:t> </a:t>
            </a:r>
          </a:p>
        </p:txBody>
      </p:sp>
      <p:sp>
        <p:nvSpPr>
          <p:cNvPr id="21" name="TextBox 20"/>
          <p:cNvSpPr txBox="1"/>
          <p:nvPr/>
        </p:nvSpPr>
        <p:spPr>
          <a:xfrm>
            <a:off x="6599214" y="5923739"/>
            <a:ext cx="5577546" cy="461665"/>
          </a:xfrm>
          <a:prstGeom prst="rect">
            <a:avLst/>
          </a:prstGeom>
          <a:noFill/>
        </p:spPr>
        <p:txBody>
          <a:bodyPr wrap="square" rtlCol="0">
            <a:spAutoFit/>
          </a:bodyPr>
          <a:lstStyle/>
          <a:p>
            <a:pPr algn="r"/>
            <a:r>
              <a:rPr lang="en-US" sz="1200" i="1" dirty="0">
                <a:solidFill>
                  <a:schemeClr val="tx1">
                    <a:lumMod val="65000"/>
                    <a:lumOff val="35000"/>
                  </a:schemeClr>
                </a:solidFill>
                <a:latin typeface="+mj-lt"/>
              </a:rPr>
              <a:t>Map adapted from: Wikimedia Commons</a:t>
            </a:r>
          </a:p>
          <a:p>
            <a:pPr algn="r"/>
            <a:r>
              <a:rPr lang="en-US" sz="1200" i="1" dirty="0">
                <a:solidFill>
                  <a:schemeClr val="tx1">
                    <a:lumMod val="65000"/>
                    <a:lumOff val="35000"/>
                  </a:schemeClr>
                </a:solidFill>
                <a:latin typeface="+mj-lt"/>
              </a:rPr>
              <a:t> (https://</a:t>
            </a:r>
            <a:r>
              <a:rPr lang="en-US" sz="1200" i="1" dirty="0" err="1">
                <a:solidFill>
                  <a:schemeClr val="tx1">
                    <a:lumMod val="65000"/>
                    <a:lumOff val="35000"/>
                  </a:schemeClr>
                </a:solidFill>
                <a:latin typeface="+mj-lt"/>
              </a:rPr>
              <a:t>en.wikipedia.org</a:t>
            </a:r>
            <a:r>
              <a:rPr lang="en-US" sz="1200" i="1" dirty="0">
                <a:solidFill>
                  <a:schemeClr val="tx1">
                    <a:lumMod val="65000"/>
                    <a:lumOff val="35000"/>
                  </a:schemeClr>
                </a:solidFill>
                <a:latin typeface="+mj-lt"/>
              </a:rPr>
              <a:t>/wiki/</a:t>
            </a:r>
            <a:r>
              <a:rPr lang="en-US" sz="1200" i="1" dirty="0" err="1">
                <a:solidFill>
                  <a:schemeClr val="tx1">
                    <a:lumMod val="65000"/>
                    <a:lumOff val="35000"/>
                  </a:schemeClr>
                </a:solidFill>
                <a:latin typeface="+mj-lt"/>
              </a:rPr>
              <a:t>File:World_map_green.png</a:t>
            </a:r>
            <a:r>
              <a:rPr lang="en-US" sz="1200" i="1" dirty="0">
                <a:solidFill>
                  <a:schemeClr val="tx1">
                    <a:lumMod val="65000"/>
                    <a:lumOff val="35000"/>
                  </a:schemeClr>
                </a:solidFill>
                <a:latin typeface="+mj-lt"/>
              </a:rPr>
              <a:t>)</a:t>
            </a:r>
          </a:p>
        </p:txBody>
      </p:sp>
    </p:spTree>
    <p:extLst>
      <p:ext uri="{BB962C8B-B14F-4D97-AF65-F5344CB8AC3E}">
        <p14:creationId xmlns:p14="http://schemas.microsoft.com/office/powerpoint/2010/main" val="28993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85850"/>
          </a:xfrm>
          <a:solidFill>
            <a:schemeClr val="accent1">
              <a:lumMod val="40000"/>
              <a:lumOff val="60000"/>
            </a:schemeClr>
          </a:solidFill>
        </p:spPr>
        <p:txBody>
          <a:bodyPr>
            <a:noAutofit/>
          </a:bodyPr>
          <a:lstStyle/>
          <a:p>
            <a:pPr algn="ctr"/>
            <a:r>
              <a:rPr lang="en-US" sz="6600" dirty="0"/>
              <a:t>BACKGROUND INFORMATION </a:t>
            </a:r>
          </a:p>
        </p:txBody>
      </p:sp>
      <p:sp>
        <p:nvSpPr>
          <p:cNvPr id="3" name="Content Placeholder 2"/>
          <p:cNvSpPr>
            <a:spLocks noGrp="1"/>
          </p:cNvSpPr>
          <p:nvPr>
            <p:ph idx="1"/>
          </p:nvPr>
        </p:nvSpPr>
        <p:spPr>
          <a:xfrm>
            <a:off x="0" y="1085851"/>
            <a:ext cx="12192000" cy="619884"/>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b="1" dirty="0">
                <a:solidFill>
                  <a:schemeClr val="accent1">
                    <a:lumMod val="50000"/>
                  </a:schemeClr>
                </a:solidFill>
                <a:latin typeface="+mj-lt"/>
              </a:rPr>
              <a:t>THE PROBLEM </a:t>
            </a:r>
            <a:r>
              <a:rPr lang="en-US" dirty="0">
                <a:latin typeface="+mj-lt"/>
              </a:rPr>
              <a:t>Researchers have found plastic pollution across the world’s oceans. </a:t>
            </a:r>
          </a:p>
        </p:txBody>
      </p:sp>
      <p:pic>
        <p:nvPicPr>
          <p:cNvPr id="1026" name="Picture 2" descr="mage result for marine debris entangl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869847" y="1705735"/>
            <a:ext cx="4322154" cy="51522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1810464"/>
            <a:ext cx="8070937" cy="5047536"/>
          </a:xfrm>
          <a:prstGeom prst="rect">
            <a:avLst/>
          </a:prstGeom>
          <a:noFill/>
        </p:spPr>
        <p:txBody>
          <a:bodyPr wrap="square" rtlCol="0">
            <a:spAutoFit/>
          </a:bodyPr>
          <a:lstStyle/>
          <a:p>
            <a:pPr lvl="0" algn="ctr">
              <a:defRPr/>
            </a:pPr>
            <a:r>
              <a:rPr lang="en-US" sz="3200" b="1" dirty="0">
                <a:solidFill>
                  <a:schemeClr val="accent1">
                    <a:lumMod val="50000"/>
                  </a:schemeClr>
                </a:solidFill>
                <a:latin typeface="+mj-lt"/>
              </a:rPr>
              <a:t>WHAT WE KNOW </a:t>
            </a:r>
          </a:p>
          <a:p>
            <a:pPr algn="ctr">
              <a:defRPr/>
            </a:pPr>
            <a:r>
              <a:rPr lang="en-US" sz="2800" dirty="0">
                <a:latin typeface="+mj-lt"/>
              </a:rPr>
              <a:t>1. Plastic accumulates in ocean gyres! </a:t>
            </a:r>
          </a:p>
          <a:p>
            <a:pPr lvl="0" algn="ctr">
              <a:defRPr/>
            </a:pPr>
            <a:r>
              <a:rPr lang="en-US" sz="2800" b="1" dirty="0">
                <a:latin typeface="+mj-lt"/>
              </a:rPr>
              <a:t>2. Marine debris can harm the ocean life!</a:t>
            </a:r>
          </a:p>
          <a:p>
            <a:pPr lvl="0" algn="ctr">
              <a:defRPr/>
            </a:pPr>
            <a:endParaRPr lang="en-US" sz="2800" dirty="0">
              <a:latin typeface="+mj-lt"/>
            </a:endParaRPr>
          </a:p>
          <a:p>
            <a:pPr lvl="0" algn="ctr">
              <a:defRPr/>
            </a:pPr>
            <a:r>
              <a:rPr lang="en-US" sz="2800" u="sng" dirty="0">
                <a:latin typeface="+mj-lt"/>
              </a:rPr>
              <a:t>Problems Caused by Marine Debris</a:t>
            </a:r>
          </a:p>
          <a:p>
            <a:pPr lvl="0" algn="ctr">
              <a:defRPr/>
            </a:pPr>
            <a:endParaRPr lang="en-US" sz="1000" u="sng" dirty="0">
              <a:latin typeface="+mj-lt"/>
            </a:endParaRPr>
          </a:p>
          <a:p>
            <a:pPr marL="457200" lvl="0" indent="-457200" algn="ctr">
              <a:buSzPct val="120000"/>
              <a:buFont typeface="Arial" charset="0"/>
              <a:buChar char="•"/>
              <a:defRPr/>
            </a:pPr>
            <a:r>
              <a:rPr lang="en-US" sz="2800" dirty="0">
                <a:latin typeface="+mj-lt"/>
              </a:rPr>
              <a:t>Animal Entanglement</a:t>
            </a:r>
          </a:p>
          <a:p>
            <a:pPr marL="457200" lvl="0" indent="-457200" algn="ctr">
              <a:buSzPct val="120000"/>
              <a:buFont typeface="Arial" charset="0"/>
              <a:buChar char="•"/>
              <a:defRPr/>
            </a:pPr>
            <a:r>
              <a:rPr lang="en-US" sz="2800" dirty="0">
                <a:latin typeface="+mj-lt"/>
              </a:rPr>
              <a:t>Animal Ingestion</a:t>
            </a:r>
          </a:p>
          <a:p>
            <a:pPr marL="457200" lvl="0" indent="-457200" algn="ctr">
              <a:buSzPct val="120000"/>
              <a:buFont typeface="Arial" charset="0"/>
              <a:buChar char="•"/>
              <a:defRPr/>
            </a:pPr>
            <a:r>
              <a:rPr lang="en-US" sz="2800" dirty="0">
                <a:latin typeface="+mj-lt"/>
              </a:rPr>
              <a:t>Destroying Natural Habitat</a:t>
            </a:r>
          </a:p>
          <a:p>
            <a:pPr marL="457200" lvl="0" indent="-457200" algn="ctr">
              <a:buSzPct val="120000"/>
              <a:buFont typeface="Arial" charset="0"/>
              <a:buChar char="•"/>
              <a:defRPr/>
            </a:pPr>
            <a:r>
              <a:rPr lang="en-US" sz="2800" dirty="0">
                <a:latin typeface="+mj-lt"/>
              </a:rPr>
              <a:t>Chemical Pollution </a:t>
            </a:r>
          </a:p>
          <a:p>
            <a:pPr lvl="0" algn="ctr">
              <a:defRPr/>
            </a:pPr>
            <a:r>
              <a:rPr lang="en-US" sz="2000" dirty="0">
                <a:latin typeface="+mj-lt"/>
              </a:rPr>
              <a:t> </a:t>
            </a:r>
          </a:p>
          <a:p>
            <a:pPr algn="ctr"/>
            <a:r>
              <a:rPr lang="en-US" sz="2800" dirty="0">
                <a:latin typeface="+mj-lt"/>
              </a:rPr>
              <a:t>Watch </a:t>
            </a:r>
            <a:r>
              <a:rPr lang="en-US" sz="2800" dirty="0">
                <a:latin typeface="+mj-lt"/>
                <a:hlinkClick r:id="rId4"/>
              </a:rPr>
              <a:t>this video </a:t>
            </a:r>
            <a:r>
              <a:rPr lang="en-US" sz="2800" dirty="0">
                <a:latin typeface="+mj-lt"/>
              </a:rPr>
              <a:t>to learn more. </a:t>
            </a:r>
          </a:p>
        </p:txBody>
      </p:sp>
      <p:sp>
        <p:nvSpPr>
          <p:cNvPr id="5" name="TextBox 4"/>
          <p:cNvSpPr txBox="1"/>
          <p:nvPr/>
        </p:nvSpPr>
        <p:spPr>
          <a:xfrm>
            <a:off x="8070936" y="6488668"/>
            <a:ext cx="3640964" cy="369332"/>
          </a:xfrm>
          <a:prstGeom prst="rect">
            <a:avLst/>
          </a:prstGeom>
          <a:noFill/>
        </p:spPr>
        <p:txBody>
          <a:bodyPr wrap="square" rtlCol="0">
            <a:spAutoFit/>
          </a:bodyPr>
          <a:lstStyle/>
          <a:p>
            <a:r>
              <a:rPr lang="en-US" i="1" dirty="0">
                <a:solidFill>
                  <a:schemeClr val="bg1"/>
                </a:solidFill>
                <a:latin typeface="+mj-lt"/>
              </a:rPr>
              <a:t>Photo Credit: NOAA Photo Library</a:t>
            </a:r>
          </a:p>
        </p:txBody>
      </p:sp>
    </p:spTree>
    <p:extLst>
      <p:ext uri="{BB962C8B-B14F-4D97-AF65-F5344CB8AC3E}">
        <p14:creationId xmlns:p14="http://schemas.microsoft.com/office/powerpoint/2010/main" val="152573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8136"/>
          </a:xfrm>
          <a:solidFill>
            <a:schemeClr val="accent1">
              <a:lumMod val="40000"/>
              <a:lumOff val="60000"/>
            </a:schemeClr>
          </a:solidFill>
        </p:spPr>
        <p:txBody>
          <a:bodyPr>
            <a:noAutofit/>
          </a:bodyPr>
          <a:lstStyle/>
          <a:p>
            <a:pPr algn="ctr"/>
            <a:r>
              <a:rPr lang="en-US" sz="6600" dirty="0"/>
              <a:t>BACKGROUND INFORMATION </a:t>
            </a:r>
          </a:p>
        </p:txBody>
      </p:sp>
      <p:sp>
        <p:nvSpPr>
          <p:cNvPr id="3" name="Content Placeholder 2"/>
          <p:cNvSpPr>
            <a:spLocks noGrp="1"/>
          </p:cNvSpPr>
          <p:nvPr>
            <p:ph idx="1"/>
          </p:nvPr>
        </p:nvSpPr>
        <p:spPr>
          <a:xfrm>
            <a:off x="0" y="1051845"/>
            <a:ext cx="12192000" cy="736144"/>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b="1" dirty="0">
                <a:solidFill>
                  <a:schemeClr val="accent1">
                    <a:lumMod val="50000"/>
                  </a:schemeClr>
                </a:solidFill>
                <a:latin typeface="+mj-lt"/>
              </a:rPr>
              <a:t>THE PROBLEM </a:t>
            </a:r>
            <a:r>
              <a:rPr lang="en-US" dirty="0">
                <a:latin typeface="+mj-lt"/>
              </a:rPr>
              <a:t>Researchers have found plastic pollution across the world’s oceans. </a:t>
            </a:r>
          </a:p>
          <a:p>
            <a:pPr marL="0" marR="0" lvl="0" indent="0" defTabSz="914400" eaLnBrk="1" fontAlgn="auto" latinLnBrk="0" hangingPunct="1">
              <a:lnSpc>
                <a:spcPct val="100000"/>
              </a:lnSpc>
              <a:spcBef>
                <a:spcPts val="0"/>
              </a:spcBef>
              <a:spcAft>
                <a:spcPts val="0"/>
              </a:spcAft>
              <a:buClrTx/>
              <a:buSzTx/>
              <a:buFontTx/>
              <a:buNone/>
              <a:tabLst/>
              <a:defRPr/>
            </a:pPr>
            <a:endParaRPr lang="en-US" sz="1400" dirty="0">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1" dirty="0">
              <a:solidFill>
                <a:schemeClr val="accent1">
                  <a:lumMod val="50000"/>
                </a:schemeClr>
              </a:solidFill>
              <a:latin typeface="+mj-lt"/>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400" b="1" dirty="0">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mj-lt"/>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99190" y="1657350"/>
            <a:ext cx="4292810" cy="5200650"/>
          </a:xfrm>
          <a:prstGeom prst="rect">
            <a:avLst/>
          </a:prstGeom>
        </p:spPr>
      </p:pic>
      <p:sp>
        <p:nvSpPr>
          <p:cNvPr id="5" name="TextBox 4"/>
          <p:cNvSpPr txBox="1"/>
          <p:nvPr/>
        </p:nvSpPr>
        <p:spPr>
          <a:xfrm>
            <a:off x="95475" y="1657350"/>
            <a:ext cx="7803715" cy="5201424"/>
          </a:xfrm>
          <a:prstGeom prst="rect">
            <a:avLst/>
          </a:prstGeom>
          <a:noFill/>
        </p:spPr>
        <p:txBody>
          <a:bodyPr wrap="square" rtlCol="0">
            <a:spAutoFit/>
          </a:bodyPr>
          <a:lstStyle/>
          <a:p>
            <a:pPr lvl="0" algn="ctr"/>
            <a:r>
              <a:rPr lang="en-US" sz="3200" b="1" dirty="0">
                <a:solidFill>
                  <a:schemeClr val="accent1">
                    <a:lumMod val="50000"/>
                  </a:schemeClr>
                </a:solidFill>
                <a:latin typeface="+mj-lt"/>
              </a:rPr>
              <a:t>WHAT WE KNOW </a:t>
            </a:r>
          </a:p>
          <a:p>
            <a:pPr algn="ctr">
              <a:defRPr/>
            </a:pPr>
            <a:r>
              <a:rPr lang="en-US" sz="2800" dirty="0">
                <a:latin typeface="+mj-lt"/>
              </a:rPr>
              <a:t>1. Plastic accumulates in ocean gyres</a:t>
            </a:r>
          </a:p>
          <a:p>
            <a:pPr lvl="0" algn="ctr">
              <a:defRPr/>
            </a:pPr>
            <a:r>
              <a:rPr lang="en-US" sz="2800" dirty="0">
                <a:latin typeface="+mj-lt"/>
              </a:rPr>
              <a:t>2. Marine debris can harm the ocean life</a:t>
            </a:r>
          </a:p>
          <a:p>
            <a:pPr lvl="0" algn="ctr">
              <a:defRPr/>
            </a:pPr>
            <a:r>
              <a:rPr lang="en-US" sz="2800" b="1" dirty="0">
                <a:latin typeface="+mj-lt"/>
              </a:rPr>
              <a:t>3. A lot of ocean debris is </a:t>
            </a:r>
            <a:r>
              <a:rPr lang="en-US" sz="2800" b="1" i="1" dirty="0">
                <a:latin typeface="+mj-lt"/>
              </a:rPr>
              <a:t>microplastics</a:t>
            </a:r>
          </a:p>
          <a:p>
            <a:pPr lvl="0" algn="ctr"/>
            <a:endParaRPr lang="en-US" sz="1400" dirty="0">
              <a:latin typeface="+mj-lt"/>
            </a:endParaRPr>
          </a:p>
          <a:p>
            <a:pPr lvl="0" algn="ctr"/>
            <a:r>
              <a:rPr lang="en-US" sz="2800" dirty="0">
                <a:latin typeface="+mj-lt"/>
              </a:rPr>
              <a:t>Microplastics are pieces of plastic that are smaller than 5 mm in diameter. They can be </a:t>
            </a:r>
            <a:r>
              <a:rPr lang="en-US" sz="2800" i="1" dirty="0">
                <a:latin typeface="+mj-lt"/>
              </a:rPr>
              <a:t>primary microplastics </a:t>
            </a:r>
            <a:r>
              <a:rPr lang="en-US" sz="2800" dirty="0">
                <a:latin typeface="+mj-lt"/>
              </a:rPr>
              <a:t>or </a:t>
            </a:r>
            <a:r>
              <a:rPr lang="en-US" sz="2800" i="1" dirty="0">
                <a:latin typeface="+mj-lt"/>
              </a:rPr>
              <a:t>secondary microplastics.</a:t>
            </a:r>
            <a:endParaRPr lang="en-US" sz="3200" dirty="0">
              <a:latin typeface="+mj-lt"/>
            </a:endParaRPr>
          </a:p>
          <a:p>
            <a:pPr lvl="0" algn="ctr"/>
            <a:endParaRPr lang="en-US" sz="1400" dirty="0">
              <a:latin typeface="+mj-lt"/>
            </a:endParaRPr>
          </a:p>
          <a:p>
            <a:pPr lvl="0" algn="ctr"/>
            <a:r>
              <a:rPr lang="en-US" sz="2400" dirty="0">
                <a:latin typeface="+mj-lt"/>
              </a:rPr>
              <a:t>Primary microplastics are microplastics that have always been smaller than 5 mm (e.g. a bead). Secondary microplastics are microplastics that broke down from a large piece of plastic to become smaller than 5 mm. </a:t>
            </a:r>
          </a:p>
        </p:txBody>
      </p:sp>
      <p:sp>
        <p:nvSpPr>
          <p:cNvPr id="6" name="TextBox 5"/>
          <p:cNvSpPr txBox="1"/>
          <p:nvPr/>
        </p:nvSpPr>
        <p:spPr>
          <a:xfrm>
            <a:off x="7899190" y="6488668"/>
            <a:ext cx="3640964" cy="369332"/>
          </a:xfrm>
          <a:prstGeom prst="rect">
            <a:avLst/>
          </a:prstGeom>
          <a:noFill/>
        </p:spPr>
        <p:txBody>
          <a:bodyPr wrap="square" rtlCol="0">
            <a:spAutoFit/>
          </a:bodyPr>
          <a:lstStyle/>
          <a:p>
            <a:r>
              <a:rPr lang="en-US" i="1" dirty="0">
                <a:solidFill>
                  <a:schemeClr val="bg1"/>
                </a:solidFill>
                <a:latin typeface="+mj-lt"/>
              </a:rPr>
              <a:t>Photo Credit: Meredith Evans Seeley</a:t>
            </a:r>
          </a:p>
        </p:txBody>
      </p:sp>
    </p:spTree>
    <p:extLst>
      <p:ext uri="{BB962C8B-B14F-4D97-AF65-F5344CB8AC3E}">
        <p14:creationId xmlns:p14="http://schemas.microsoft.com/office/powerpoint/2010/main" val="1677966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8136"/>
          </a:xfrm>
          <a:solidFill>
            <a:schemeClr val="accent1">
              <a:lumMod val="40000"/>
              <a:lumOff val="60000"/>
            </a:schemeClr>
          </a:solidFill>
        </p:spPr>
        <p:txBody>
          <a:bodyPr>
            <a:noAutofit/>
          </a:bodyPr>
          <a:lstStyle/>
          <a:p>
            <a:pPr algn="ctr"/>
            <a:r>
              <a:rPr lang="en-US" sz="6600" dirty="0"/>
              <a:t>BACKGROUND INFORMATION </a:t>
            </a:r>
          </a:p>
        </p:txBody>
      </p:sp>
      <p:sp>
        <p:nvSpPr>
          <p:cNvPr id="5" name="Content Placeholder 2"/>
          <p:cNvSpPr txBox="1">
            <a:spLocks/>
          </p:cNvSpPr>
          <p:nvPr/>
        </p:nvSpPr>
        <p:spPr>
          <a:xfrm>
            <a:off x="0" y="1080514"/>
            <a:ext cx="12192000" cy="6198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Tx/>
              <a:buNone/>
              <a:defRPr/>
            </a:pPr>
            <a:r>
              <a:rPr lang="en-US" sz="3200" b="1">
                <a:solidFill>
                  <a:schemeClr val="accent1">
                    <a:lumMod val="50000"/>
                  </a:schemeClr>
                </a:solidFill>
                <a:latin typeface="+mj-lt"/>
              </a:rPr>
              <a:t>THE PROBLEM </a:t>
            </a:r>
            <a:r>
              <a:rPr lang="en-US">
                <a:latin typeface="+mj-lt"/>
              </a:rPr>
              <a:t>Researchers have found plastic pollution across the world’s oceans. </a:t>
            </a:r>
            <a:endParaRPr lang="en-US" dirty="0">
              <a:latin typeface="+mj-lt"/>
            </a:endParaRPr>
          </a:p>
        </p:txBody>
      </p:sp>
      <p:sp>
        <p:nvSpPr>
          <p:cNvPr id="6" name="TextBox 5"/>
          <p:cNvSpPr txBox="1"/>
          <p:nvPr/>
        </p:nvSpPr>
        <p:spPr>
          <a:xfrm>
            <a:off x="0" y="1822922"/>
            <a:ext cx="12192000" cy="2092881"/>
          </a:xfrm>
          <a:prstGeom prst="rect">
            <a:avLst/>
          </a:prstGeom>
          <a:noFill/>
        </p:spPr>
        <p:txBody>
          <a:bodyPr wrap="square" rtlCol="0">
            <a:spAutoFit/>
          </a:bodyPr>
          <a:lstStyle/>
          <a:p>
            <a:pPr lvl="0" algn="ctr"/>
            <a:r>
              <a:rPr lang="en-US" sz="3200" b="1" dirty="0">
                <a:solidFill>
                  <a:schemeClr val="accent1">
                    <a:lumMod val="50000"/>
                  </a:schemeClr>
                </a:solidFill>
                <a:latin typeface="+mj-lt"/>
              </a:rPr>
              <a:t>WHAT WE KNOW </a:t>
            </a:r>
          </a:p>
          <a:p>
            <a:pPr algn="ctr">
              <a:defRPr/>
            </a:pPr>
            <a:r>
              <a:rPr lang="en-US" sz="2800" dirty="0">
                <a:latin typeface="+mj-lt"/>
              </a:rPr>
              <a:t>1. Plastic accumulates in ocean gyres</a:t>
            </a:r>
          </a:p>
          <a:p>
            <a:pPr lvl="0" algn="ctr">
              <a:defRPr/>
            </a:pPr>
            <a:r>
              <a:rPr lang="en-US" sz="2800" dirty="0">
                <a:latin typeface="+mj-lt"/>
              </a:rPr>
              <a:t>2. Marine debris can harm the ocean life</a:t>
            </a:r>
          </a:p>
          <a:p>
            <a:pPr lvl="0" algn="ctr">
              <a:defRPr/>
            </a:pPr>
            <a:r>
              <a:rPr lang="en-US" sz="2800" dirty="0">
                <a:latin typeface="+mj-lt"/>
              </a:rPr>
              <a:t>3. A lot of ocean debris is </a:t>
            </a:r>
            <a:r>
              <a:rPr lang="en-US" sz="2800" i="1" dirty="0">
                <a:latin typeface="+mj-lt"/>
              </a:rPr>
              <a:t>microplastics</a:t>
            </a:r>
          </a:p>
          <a:p>
            <a:pPr lvl="0" algn="ctr"/>
            <a:endParaRPr lang="en-US" sz="1400" dirty="0">
              <a:latin typeface="+mj-lt"/>
            </a:endParaRPr>
          </a:p>
        </p:txBody>
      </p:sp>
      <p:sp>
        <p:nvSpPr>
          <p:cNvPr id="7" name="TextBox 6"/>
          <p:cNvSpPr txBox="1"/>
          <p:nvPr/>
        </p:nvSpPr>
        <p:spPr>
          <a:xfrm>
            <a:off x="0" y="3832630"/>
            <a:ext cx="12192000" cy="1661993"/>
          </a:xfrm>
          <a:prstGeom prst="rect">
            <a:avLst/>
          </a:prstGeom>
          <a:noFill/>
        </p:spPr>
        <p:txBody>
          <a:bodyPr wrap="square" rtlCol="0">
            <a:spAutoFit/>
          </a:bodyPr>
          <a:lstStyle/>
          <a:p>
            <a:pPr lvl="0" algn="ctr"/>
            <a:r>
              <a:rPr lang="en-US" sz="3200" b="1" dirty="0">
                <a:solidFill>
                  <a:schemeClr val="accent1">
                    <a:lumMod val="50000"/>
                  </a:schemeClr>
                </a:solidFill>
                <a:latin typeface="+mj-lt"/>
              </a:rPr>
              <a:t>WHAT WE NEED TO KNOW</a:t>
            </a:r>
          </a:p>
          <a:p>
            <a:pPr algn="ctr">
              <a:defRPr/>
            </a:pPr>
            <a:r>
              <a:rPr lang="en-US" sz="2800" dirty="0">
                <a:latin typeface="+mj-lt"/>
              </a:rPr>
              <a:t>How much plastic is in the ocean gyres?</a:t>
            </a:r>
          </a:p>
          <a:p>
            <a:pPr algn="ctr">
              <a:defRPr/>
            </a:pPr>
            <a:r>
              <a:rPr lang="en-US" sz="2800" dirty="0">
                <a:latin typeface="+mj-lt"/>
              </a:rPr>
              <a:t>What type of plastic is in the ocean gyres?</a:t>
            </a:r>
          </a:p>
          <a:p>
            <a:pPr lvl="0" algn="ctr"/>
            <a:endParaRPr lang="en-US" sz="1400" dirty="0">
              <a:latin typeface="+mj-lt"/>
            </a:endParaRPr>
          </a:p>
        </p:txBody>
      </p:sp>
      <p:sp>
        <p:nvSpPr>
          <p:cNvPr id="8" name="TextBox 7"/>
          <p:cNvSpPr txBox="1"/>
          <p:nvPr/>
        </p:nvSpPr>
        <p:spPr>
          <a:xfrm>
            <a:off x="0" y="5411450"/>
            <a:ext cx="12192000" cy="1446550"/>
          </a:xfrm>
          <a:prstGeom prst="rect">
            <a:avLst/>
          </a:prstGeom>
          <a:noFill/>
        </p:spPr>
        <p:txBody>
          <a:bodyPr wrap="square" rtlCol="0">
            <a:spAutoFit/>
          </a:bodyPr>
          <a:lstStyle/>
          <a:p>
            <a:pPr lvl="0" algn="ctr"/>
            <a:r>
              <a:rPr lang="en-US" sz="3200" b="1" dirty="0">
                <a:solidFill>
                  <a:schemeClr val="accent1">
                    <a:lumMod val="50000"/>
                  </a:schemeClr>
                </a:solidFill>
                <a:latin typeface="+mj-lt"/>
              </a:rPr>
              <a:t>YOUR TASK</a:t>
            </a:r>
          </a:p>
          <a:p>
            <a:pPr algn="ctr">
              <a:defRPr/>
            </a:pPr>
            <a:r>
              <a:rPr lang="en-US" sz="2800" dirty="0">
                <a:latin typeface="+mj-lt"/>
              </a:rPr>
              <a:t>Work as a team of scientists to analyze debris from one ocean gyre. </a:t>
            </a:r>
          </a:p>
          <a:p>
            <a:pPr algn="ctr">
              <a:defRPr/>
            </a:pPr>
            <a:r>
              <a:rPr lang="en-US" sz="2800" dirty="0">
                <a:latin typeface="+mj-lt"/>
              </a:rPr>
              <a:t>Report the results and compare between gyres. </a:t>
            </a:r>
            <a:endParaRPr lang="en-US" sz="1400" dirty="0">
              <a:latin typeface="+mj-lt"/>
            </a:endParaRPr>
          </a:p>
        </p:txBody>
      </p:sp>
    </p:spTree>
    <p:extLst>
      <p:ext uri="{BB962C8B-B14F-4D97-AF65-F5344CB8AC3E}">
        <p14:creationId xmlns:p14="http://schemas.microsoft.com/office/powerpoint/2010/main" val="11521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8136"/>
          </a:xfrm>
          <a:solidFill>
            <a:schemeClr val="accent1">
              <a:lumMod val="40000"/>
              <a:lumOff val="60000"/>
            </a:schemeClr>
          </a:solidFill>
        </p:spPr>
        <p:txBody>
          <a:bodyPr>
            <a:noAutofit/>
          </a:bodyPr>
          <a:lstStyle/>
          <a:p>
            <a:pPr algn="ctr"/>
            <a:r>
              <a:rPr lang="en-US" sz="6600" dirty="0"/>
              <a:t>RESEARCH ASSIGNMENT</a:t>
            </a:r>
          </a:p>
        </p:txBody>
      </p:sp>
      <p:sp>
        <p:nvSpPr>
          <p:cNvPr id="6" name="TextBox 5"/>
          <p:cNvSpPr txBox="1"/>
          <p:nvPr/>
        </p:nvSpPr>
        <p:spPr>
          <a:xfrm>
            <a:off x="0" y="1088136"/>
            <a:ext cx="12177713" cy="1200329"/>
          </a:xfrm>
          <a:prstGeom prst="rect">
            <a:avLst/>
          </a:prstGeom>
          <a:noFill/>
        </p:spPr>
        <p:txBody>
          <a:bodyPr wrap="square" rtlCol="0">
            <a:spAutoFit/>
          </a:bodyPr>
          <a:lstStyle/>
          <a:p>
            <a:pPr lvl="0" algn="ctr"/>
            <a:r>
              <a:rPr lang="en-US" sz="2400" dirty="0">
                <a:latin typeface="+mj-lt"/>
              </a:rPr>
              <a:t>To collect debris from the oceans, researchers use a </a:t>
            </a:r>
            <a:r>
              <a:rPr lang="en-US" sz="2400" i="1" dirty="0">
                <a:latin typeface="+mj-lt"/>
              </a:rPr>
              <a:t>manta net</a:t>
            </a:r>
            <a:r>
              <a:rPr lang="en-US" sz="2400" dirty="0">
                <a:latin typeface="+mj-lt"/>
              </a:rPr>
              <a:t>. </a:t>
            </a:r>
          </a:p>
          <a:p>
            <a:pPr lvl="0" algn="ctr"/>
            <a:r>
              <a:rPr lang="en-US" sz="2400" dirty="0">
                <a:latin typeface="+mj-lt"/>
              </a:rPr>
              <a:t>This net is carefully dragged behind a research vessel, at a specific speed and over a specific distance. Then, the material the net caught is analyzed. </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06626" y="2317729"/>
            <a:ext cx="8128000" cy="3611584"/>
          </a:xfrm>
          <a:prstGeom prst="rect">
            <a:avLst/>
          </a:prstGeom>
        </p:spPr>
      </p:pic>
      <p:sp>
        <p:nvSpPr>
          <p:cNvPr id="9" name="TextBox 8"/>
          <p:cNvSpPr txBox="1"/>
          <p:nvPr/>
        </p:nvSpPr>
        <p:spPr>
          <a:xfrm>
            <a:off x="7042236" y="5559981"/>
            <a:ext cx="3640964" cy="369332"/>
          </a:xfrm>
          <a:prstGeom prst="rect">
            <a:avLst/>
          </a:prstGeom>
          <a:noFill/>
        </p:spPr>
        <p:txBody>
          <a:bodyPr wrap="square" rtlCol="0">
            <a:spAutoFit/>
          </a:bodyPr>
          <a:lstStyle/>
          <a:p>
            <a:r>
              <a:rPr lang="en-US" i="1" dirty="0">
                <a:solidFill>
                  <a:schemeClr val="bg1"/>
                </a:solidFill>
                <a:latin typeface="+mj-lt"/>
              </a:rPr>
              <a:t>Photo Credit: NOAA Photo Library</a:t>
            </a:r>
          </a:p>
        </p:txBody>
      </p:sp>
      <p:sp>
        <p:nvSpPr>
          <p:cNvPr id="10" name="TextBox 9"/>
          <p:cNvSpPr txBox="1"/>
          <p:nvPr/>
        </p:nvSpPr>
        <p:spPr>
          <a:xfrm>
            <a:off x="181769" y="6027003"/>
            <a:ext cx="12177713" cy="830997"/>
          </a:xfrm>
          <a:prstGeom prst="rect">
            <a:avLst/>
          </a:prstGeom>
          <a:noFill/>
        </p:spPr>
        <p:txBody>
          <a:bodyPr wrap="square" rtlCol="0">
            <a:spAutoFit/>
          </a:bodyPr>
          <a:lstStyle/>
          <a:p>
            <a:pPr lvl="0" algn="ctr"/>
            <a:r>
              <a:rPr lang="en-US" sz="2400" dirty="0">
                <a:latin typeface="+mj-lt"/>
              </a:rPr>
              <a:t>Oceanographers have collected material from 5 manta net trawls (one from each of the main ocean gyres) for you to analyze! </a:t>
            </a:r>
          </a:p>
        </p:txBody>
      </p:sp>
    </p:spTree>
    <p:extLst>
      <p:ext uri="{BB962C8B-B14F-4D97-AF65-F5344CB8AC3E}">
        <p14:creationId xmlns:p14="http://schemas.microsoft.com/office/powerpoint/2010/main" val="50432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8136"/>
          </a:xfrm>
          <a:solidFill>
            <a:schemeClr val="accent1">
              <a:lumMod val="40000"/>
              <a:lumOff val="60000"/>
            </a:schemeClr>
          </a:solidFill>
        </p:spPr>
        <p:txBody>
          <a:bodyPr>
            <a:noAutofit/>
          </a:bodyPr>
          <a:lstStyle/>
          <a:p>
            <a:pPr algn="ctr"/>
            <a:r>
              <a:rPr lang="en-US" sz="6600" dirty="0"/>
              <a:t>RESEARCH ASSIGNMENT</a:t>
            </a:r>
          </a:p>
        </p:txBody>
      </p:sp>
      <p:sp>
        <p:nvSpPr>
          <p:cNvPr id="9" name="TextBox 8"/>
          <p:cNvSpPr txBox="1"/>
          <p:nvPr/>
        </p:nvSpPr>
        <p:spPr>
          <a:xfrm>
            <a:off x="7042236" y="6102906"/>
            <a:ext cx="3640964" cy="369332"/>
          </a:xfrm>
          <a:prstGeom prst="rect">
            <a:avLst/>
          </a:prstGeom>
          <a:noFill/>
        </p:spPr>
        <p:txBody>
          <a:bodyPr wrap="square" rtlCol="0">
            <a:spAutoFit/>
          </a:bodyPr>
          <a:lstStyle/>
          <a:p>
            <a:r>
              <a:rPr lang="en-US" i="1" dirty="0">
                <a:solidFill>
                  <a:schemeClr val="bg1"/>
                </a:solidFill>
                <a:latin typeface="+mj-lt"/>
              </a:rPr>
              <a:t>Photo Credit: NOAA Photo Library</a:t>
            </a:r>
          </a:p>
        </p:txBody>
      </p:sp>
      <p:sp>
        <p:nvSpPr>
          <p:cNvPr id="4" name="TextBox 3"/>
          <p:cNvSpPr txBox="1"/>
          <p:nvPr/>
        </p:nvSpPr>
        <p:spPr>
          <a:xfrm>
            <a:off x="0" y="948690"/>
            <a:ext cx="12192000" cy="4616648"/>
          </a:xfrm>
          <a:prstGeom prst="rect">
            <a:avLst/>
          </a:prstGeom>
          <a:noFill/>
        </p:spPr>
        <p:txBody>
          <a:bodyPr wrap="square" rtlCol="0">
            <a:spAutoFit/>
          </a:bodyPr>
          <a:lstStyle/>
          <a:p>
            <a:pPr>
              <a:lnSpc>
                <a:spcPct val="150000"/>
              </a:lnSpc>
            </a:pPr>
            <a:r>
              <a:rPr lang="en-US" sz="2800" dirty="0">
                <a:latin typeface="+mj-lt"/>
              </a:rPr>
              <a:t>DIRECTIONS:</a:t>
            </a:r>
          </a:p>
          <a:p>
            <a:pPr marL="457200" lvl="0" indent="-457200">
              <a:lnSpc>
                <a:spcPct val="150000"/>
              </a:lnSpc>
              <a:buFont typeface="Courier New" charset="0"/>
              <a:buChar char="o"/>
            </a:pPr>
            <a:r>
              <a:rPr lang="en-US" sz="2800" dirty="0">
                <a:latin typeface="+mj-lt"/>
              </a:rPr>
              <a:t>Divide into 5 groups and get one trawl net per group</a:t>
            </a:r>
          </a:p>
          <a:p>
            <a:pPr marL="457200" lvl="0" indent="-457200">
              <a:lnSpc>
                <a:spcPct val="150000"/>
              </a:lnSpc>
              <a:buFont typeface="Courier New" charset="0"/>
              <a:buChar char="o"/>
            </a:pPr>
            <a:r>
              <a:rPr lang="en-US" sz="2800" dirty="0">
                <a:latin typeface="+mj-lt"/>
              </a:rPr>
              <a:t>Open your trawl net and sort the microplastics by color/type</a:t>
            </a:r>
          </a:p>
          <a:p>
            <a:pPr marL="457200" lvl="0" indent="-457200">
              <a:lnSpc>
                <a:spcPct val="150000"/>
              </a:lnSpc>
              <a:buFont typeface="Courier New" charset="0"/>
              <a:buChar char="o"/>
            </a:pPr>
            <a:r>
              <a:rPr lang="en-US" sz="2800" dirty="0">
                <a:latin typeface="+mj-lt"/>
              </a:rPr>
              <a:t>Identify each type of debris using the Plastic ID table</a:t>
            </a:r>
          </a:p>
          <a:p>
            <a:pPr marL="457200" indent="-457200">
              <a:lnSpc>
                <a:spcPct val="150000"/>
              </a:lnSpc>
              <a:buFont typeface="Courier New" charset="0"/>
              <a:buChar char="o"/>
            </a:pPr>
            <a:r>
              <a:rPr lang="en-US" sz="2800" dirty="0">
                <a:latin typeface="+mj-lt"/>
              </a:rPr>
              <a:t>Count each type of plastic </a:t>
            </a:r>
          </a:p>
          <a:p>
            <a:pPr marL="457200" lvl="0" indent="-457200">
              <a:lnSpc>
                <a:spcPct val="150000"/>
              </a:lnSpc>
              <a:buFont typeface="Courier New" charset="0"/>
              <a:buChar char="o"/>
            </a:pPr>
            <a:r>
              <a:rPr lang="en-US" sz="2800" dirty="0">
                <a:latin typeface="+mj-lt"/>
              </a:rPr>
              <a:t>Record your counts in the Plastic ID table</a:t>
            </a:r>
          </a:p>
          <a:p>
            <a:pPr marL="457200" lvl="0" indent="-457200">
              <a:lnSpc>
                <a:spcPct val="150000"/>
              </a:lnSpc>
              <a:buFont typeface="Courier New" charset="0"/>
              <a:buChar char="o"/>
            </a:pPr>
            <a:r>
              <a:rPr lang="en-US" sz="2800" dirty="0">
                <a:latin typeface="+mj-lt"/>
              </a:rPr>
              <a:t>Graph the results of the plastic type and the quantity of each on the graph</a:t>
            </a:r>
          </a:p>
        </p:txBody>
      </p:sp>
    </p:spTree>
    <p:extLst>
      <p:ext uri="{BB962C8B-B14F-4D97-AF65-F5344CB8AC3E}">
        <p14:creationId xmlns:p14="http://schemas.microsoft.com/office/powerpoint/2010/main" val="2017662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9520</TotalTime>
  <Words>2750</Words>
  <Application>Microsoft Office PowerPoint</Application>
  <PresentationFormat>Widescreen</PresentationFormat>
  <Paragraphs>211</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Courier New</vt:lpstr>
      <vt:lpstr>Wingdings</vt:lpstr>
      <vt:lpstr>Office Theme</vt:lpstr>
      <vt:lpstr>Trawling Through the 5 Ocean Gyres: A Microplastic Research Study Prepared by: Meredith Evans Seeley</vt:lpstr>
      <vt:lpstr>SCIENTIST HELP NEEDED! </vt:lpstr>
      <vt:lpstr>BACKGROUND INFORMATION </vt:lpstr>
      <vt:lpstr>There are 5 Main Ocean Gyres:</vt:lpstr>
      <vt:lpstr>BACKGROUND INFORMATION </vt:lpstr>
      <vt:lpstr>BACKGROUND INFORMATION </vt:lpstr>
      <vt:lpstr>BACKGROUND INFORMATION </vt:lpstr>
      <vt:lpstr>RESEARCH ASSIGNMENT</vt:lpstr>
      <vt:lpstr>RESEARCH ASSIGNMENT</vt:lpstr>
      <vt:lpstr>RESEARCH ASSIGNMENT</vt:lpstr>
      <vt:lpstr>PowerPoint Presentation</vt:lpstr>
      <vt:lpstr>THINK ABOUT THE PROBLEM...</vt:lpstr>
      <vt:lpstr>CAREERS STUDYING  MARINE POLLUTION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Celia Cackowski</cp:lastModifiedBy>
  <cp:revision>55</cp:revision>
  <dcterms:created xsi:type="dcterms:W3CDTF">2018-11-14T02:51:34Z</dcterms:created>
  <dcterms:modified xsi:type="dcterms:W3CDTF">2023-06-16T20:01:58Z</dcterms:modified>
</cp:coreProperties>
</file>