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7"/>
  </p:notesMasterIdLst>
  <p:sldIdLst>
    <p:sldId id="265" r:id="rId4"/>
    <p:sldId id="259" r:id="rId5"/>
    <p:sldId id="260" r:id="rId6"/>
    <p:sldId id="261" r:id="rId7"/>
    <p:sldId id="262" r:id="rId8"/>
    <p:sldId id="263" r:id="rId9"/>
    <p:sldId id="266" r:id="rId10"/>
    <p:sldId id="267" r:id="rId11"/>
    <p:sldId id="268" r:id="rId12"/>
    <p:sldId id="269" r:id="rId13"/>
    <p:sldId id="270" r:id="rId14"/>
    <p:sldId id="257" r:id="rId15"/>
    <p:sldId id="25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02" autoAdjust="0"/>
  </p:normalViewPr>
  <p:slideViewPr>
    <p:cSldViewPr>
      <p:cViewPr>
        <p:scale>
          <a:sx n="98" d="100"/>
          <a:sy n="98" d="100"/>
        </p:scale>
        <p:origin x="-1848" y="-15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DCA30-2ED5-41C4-A072-F195EC56C9D7}" type="datetimeFigureOut">
              <a:rPr lang="en-US" smtClean="0"/>
              <a:pPr/>
              <a:t>8/25/16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E7E218-9473-4E4E-BA13-22C19D998763}" type="slidenum">
              <a:rPr lang="en-US" smtClean="0"/>
              <a:pPr/>
              <a:t>‹#›</a:t>
            </a:fld>
            <a:endParaRPr lang="en-US"/>
          </a:p>
        </p:txBody>
      </p:sp>
    </p:spTree>
    <p:extLst>
      <p:ext uri="{BB962C8B-B14F-4D97-AF65-F5344CB8AC3E}">
        <p14:creationId xmlns:p14="http://schemas.microsoft.com/office/powerpoint/2010/main" val="396831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8/25/16 10:49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smtClean="0">
                <a:solidFill>
                  <a:schemeClr val="tx1"/>
                </a:solidFill>
                <a:latin typeface="+mn-lt"/>
                <a:ea typeface="+mn-ea"/>
                <a:cs typeface="+mn-cs"/>
              </a:rPr>
              <a:t>Brand Drivers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ensure that messages created by VIMS support the Brand Positioning Statement, three brand drivers have been identified that should serve as the recurring themes in Institutional communications.</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Marine Science</a:t>
            </a:r>
          </a:p>
          <a:p>
            <a:pPr lvl="0"/>
            <a:r>
              <a:rPr lang="en-US" sz="1200" kern="1200" dirty="0" smtClean="0">
                <a:solidFill>
                  <a:schemeClr val="tx1"/>
                </a:solidFill>
                <a:latin typeface="+mn-lt"/>
                <a:ea typeface="+mn-ea"/>
                <a:cs typeface="+mn-cs"/>
              </a:rPr>
              <a:t>The Virginia Institute of Marine Science (VIMS) is a world-class center of coastal and estuarine research and expertise that is on the cutting edge of scientific discovery.</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Our research identifies the challenges facing marine ecosystems, suggests effective responses to these challenges, and monitors the status of natural and restored ecosystems . </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Impact</a:t>
            </a:r>
          </a:p>
          <a:p>
            <a:pPr lvl="0"/>
            <a:r>
              <a:rPr lang="en-US" sz="1200" kern="1200" dirty="0" smtClean="0">
                <a:solidFill>
                  <a:schemeClr val="tx1"/>
                </a:solidFill>
                <a:latin typeface="+mn-lt"/>
                <a:ea typeface="+mn-ea"/>
                <a:cs typeface="+mn-cs"/>
              </a:rPr>
              <a:t>From the foods we eat to the watersheds we enjoy, research conducted by VIMS directly benefits the quality of life in the Commonwealth and the world.</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and expertise helps shape environmental and economic policy decisions at all levels of government.</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research has direct application for marine-related businesses, environmental organizations, and the recreational fishing community.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Education  </a:t>
            </a:r>
          </a:p>
          <a:p>
            <a:pPr lvl="0"/>
            <a:r>
              <a:rPr lang="en-US" sz="1200" kern="1200" dirty="0" smtClean="0">
                <a:solidFill>
                  <a:schemeClr val="tx1"/>
                </a:solidFill>
                <a:latin typeface="+mn-lt"/>
                <a:ea typeface="+mn-ea"/>
                <a:cs typeface="+mn-cs"/>
              </a:rPr>
              <a:t>The School of Marine Science at VIMS, part of The College of William and Mary, prepares graduate students for leadership roles in marine science.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alumni are internationally recognized leaders in science and policy development, holding senior positions in government, business, and academia. </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VIMS delivers educational programs for teachers, schoolchildren, local and state resource managers, and the general public through on-site programs and partnerships with schools.</a:t>
            </a:r>
          </a:p>
        </p:txBody>
      </p:sp>
      <p:sp>
        <p:nvSpPr>
          <p:cNvPr id="4" name="Slide Number Placeholder 3"/>
          <p:cNvSpPr>
            <a:spLocks noGrp="1"/>
          </p:cNvSpPr>
          <p:nvPr>
            <p:ph type="sldNum" sz="quarter" idx="10"/>
          </p:nvPr>
        </p:nvSpPr>
        <p:spPr/>
        <p:txBody>
          <a:bodyPr/>
          <a:lstStyle/>
          <a:p>
            <a:fld id="{E8915B52-858B-EC45-BD64-046D2E7D6EB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043" y="685800"/>
            <a:ext cx="7681913" cy="1523495"/>
          </a:xfrm>
        </p:spPr>
        <p:txBody>
          <a:bodyPr>
            <a:noAutofit/>
          </a:bodyPr>
          <a:lstStyle>
            <a:lvl1pPr>
              <a:lnSpc>
                <a:spcPct val="90000"/>
              </a:lnSpc>
              <a:defRPr sz="3600">
                <a:latin typeface="Lucida Sans"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1043" y="2743200"/>
            <a:ext cx="7681913" cy="461665"/>
          </a:xfrm>
        </p:spPr>
        <p:txBody>
          <a:bodyPr>
            <a:noAutofit/>
          </a:bodyPr>
          <a:lstStyle>
            <a:lvl1pPr marL="0" indent="0" algn="l">
              <a:lnSpc>
                <a:spcPct val="90000"/>
              </a:lnSpc>
              <a:spcBef>
                <a:spcPts val="0"/>
              </a:spcBef>
              <a:buNone/>
              <a:defRPr>
                <a:solidFill>
                  <a:schemeClr val="tx1">
                    <a:tint val="75000"/>
                  </a:schemeClr>
                </a:solidFill>
                <a:latin typeface="Lucida Sans"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a:xfrm>
            <a:off x="457200" y="6356350"/>
            <a:ext cx="2133600" cy="365125"/>
          </a:xfrm>
          <a:prstGeom prst="rect">
            <a:avLst/>
          </a:prstGeom>
        </p:spPr>
        <p:txBody>
          <a:bodyPr/>
          <a:lstStyle>
            <a:lvl1pPr>
              <a:defRPr/>
            </a:lvl1pPr>
          </a:lstStyle>
          <a:p>
            <a:fld id="{75586141-B8A6-AC48-A882-8E1DE397415E}" type="datetimeFigureOut">
              <a:rPr lang="en-US"/>
              <a:pPr/>
              <a:t>8/25/16</a:t>
            </a:fld>
            <a:endParaRPr lang="en-US"/>
          </a:p>
        </p:txBody>
      </p:sp>
      <p:sp>
        <p:nvSpPr>
          <p:cNvPr id="8"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9"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fld id="{EEB77F1E-5D9C-0640-9CB1-44C35B5638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49805"/>
            <a:ext cx="7726627" cy="950395"/>
          </a:xfrm>
        </p:spPr>
        <p:txBody>
          <a:bodyPr anchor="t" anchorCtr="0">
            <a:noAutofit/>
          </a:bodyPr>
          <a:lstStyle>
            <a:lvl1pPr>
              <a:lnSpc>
                <a:spcPct val="90000"/>
              </a:lnSpc>
              <a:defRPr sz="3600">
                <a:latin typeface="Lucida Sans"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latin typeface="Lucida Sans"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lvl1pPr>
              <a:defRPr sz="3600">
                <a:latin typeface="Lucida Sans"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025170"/>
          </a:xfrm>
        </p:spPr>
        <p:txBody>
          <a:bodyPr/>
          <a:lstStyle>
            <a:lvl1pPr>
              <a:lnSpc>
                <a:spcPct val="90000"/>
              </a:lnSpc>
              <a:defRPr>
                <a:latin typeface="Lucida Sans" pitchFamily="34" charset="0"/>
              </a:defRPr>
            </a:lvl1pPr>
            <a:lvl2pPr>
              <a:lnSpc>
                <a:spcPct val="90000"/>
              </a:lnSpc>
              <a:defRPr>
                <a:latin typeface="Lucida Sans" pitchFamily="34" charset="0"/>
              </a:defRPr>
            </a:lvl2pPr>
            <a:lvl3pPr>
              <a:lnSpc>
                <a:spcPct val="90000"/>
              </a:lnSpc>
              <a:defRPr>
                <a:latin typeface="Lucida Sans" pitchFamily="34" charset="0"/>
              </a:defRPr>
            </a:lvl3pPr>
            <a:lvl4pPr>
              <a:lnSpc>
                <a:spcPct val="90000"/>
              </a:lnSpc>
              <a:defRPr>
                <a:latin typeface="Lucida Sans" pitchFamily="34" charset="0"/>
              </a:defRPr>
            </a:lvl4pPr>
            <a:lvl5pPr>
              <a:lnSpc>
                <a:spcPct val="90000"/>
              </a:lnSpc>
              <a:defRPr>
                <a:latin typeface="Lucida San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lvl1pPr>
              <a:defRPr sz="3600">
                <a:latin typeface="Lucida Sans"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025170"/>
          </a:xfrm>
        </p:spPr>
        <p:txBody>
          <a:bodyPr/>
          <a:lstStyle>
            <a:lvl1pPr>
              <a:lnSpc>
                <a:spcPct val="90000"/>
              </a:lnSpc>
              <a:defRPr>
                <a:latin typeface="Lucida Sans" pitchFamily="34" charset="0"/>
              </a:defRPr>
            </a:lvl1pPr>
            <a:lvl2pPr>
              <a:lnSpc>
                <a:spcPct val="90000"/>
              </a:lnSpc>
              <a:defRPr>
                <a:latin typeface="Lucida Sans" pitchFamily="34" charset="0"/>
              </a:defRPr>
            </a:lvl2pPr>
            <a:lvl3pPr>
              <a:lnSpc>
                <a:spcPct val="90000"/>
              </a:lnSpc>
              <a:defRPr>
                <a:latin typeface="Lucida Sans" pitchFamily="34" charset="0"/>
              </a:defRPr>
            </a:lvl3pPr>
            <a:lvl4pPr>
              <a:lnSpc>
                <a:spcPct val="90000"/>
              </a:lnSpc>
              <a:defRPr>
                <a:latin typeface="Lucida Sans" pitchFamily="34" charset="0"/>
              </a:defRPr>
            </a:lvl4pPr>
            <a:lvl5pPr>
              <a:lnSpc>
                <a:spcPct val="90000"/>
              </a:lnSpc>
              <a:defRPr>
                <a:latin typeface="Lucida San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lvl1pPr>
              <a:defRPr sz="3600">
                <a:latin typeface="Lucida Sans" pitchFamily="34" charset="0"/>
              </a:defRPr>
            </a:lvl1p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jp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985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828800"/>
            <a:ext cx="8382000" cy="332399"/>
          </a:xfrm>
          <a:prstGeom prst="rect">
            <a:avLst/>
          </a:prstGeom>
        </p:spPr>
        <p:txBody>
          <a:bodyPr vert="horz" lIns="0" tIns="0" rIns="0" bIns="0" rtlCol="0">
            <a:spAutoFit/>
          </a:bodyPr>
          <a:lstStyle/>
          <a:p>
            <a:pPr lvl="0"/>
            <a:r>
              <a:rPr lang="en-US" dirty="0" smtClean="0"/>
              <a:t>Click to edit Master text styles</a:t>
            </a:r>
          </a:p>
        </p:txBody>
      </p:sp>
      <p:pic>
        <p:nvPicPr>
          <p:cNvPr id="4" name="Picture 3" descr="footer_graphic.png"/>
          <p:cNvPicPr>
            <a:picLocks noChangeAspect="1"/>
          </p:cNvPicPr>
          <p:nvPr/>
        </p:nvPicPr>
        <p:blipFill>
          <a:blip r:embed="rId14"/>
          <a:stretch>
            <a:fillRect/>
          </a:stretch>
        </p:blipFill>
        <p:spPr>
          <a:xfrm>
            <a:off x="0" y="5435827"/>
            <a:ext cx="9144000" cy="1420586"/>
          </a:xfrm>
          <a:prstGeom prst="rect">
            <a:avLst/>
          </a:prstGeom>
        </p:spPr>
      </p:pic>
      <p:pic>
        <p:nvPicPr>
          <p:cNvPr id="7" name="Picture 6" descr="vims_full_color_logo.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77000" y="6172200"/>
            <a:ext cx="2286000" cy="62680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9" r:id="rId5"/>
    <p:sldLayoutId id="2147483670" r:id="rId6"/>
    <p:sldLayoutId id="2147483671" r:id="rId7"/>
    <p:sldLayoutId id="2147483672" r:id="rId8"/>
    <p:sldLayoutId id="2147483673" r:id="rId9"/>
    <p:sldLayoutId id="2147483661" r:id="rId10"/>
    <p:sldLayoutId id="2147483676" r:id="rId11"/>
  </p:sldLayoutIdLst>
  <p:transition xmlns:p14="http://schemas.microsoft.com/office/powerpoint/2010/main">
    <p:fade/>
  </p:transition>
  <p:txStyles>
    <p:titleStyle>
      <a:lvl1pPr algn="ctr" defTabSz="914363" rtl="0" eaLnBrk="1" latinLnBrk="0" hangingPunct="1">
        <a:lnSpc>
          <a:spcPct val="90000"/>
        </a:lnSpc>
        <a:spcBef>
          <a:spcPct val="0"/>
        </a:spcBef>
        <a:buNone/>
        <a:defRPr lang="en-US" sz="3600" b="1" kern="1200" cap="none" spc="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Lucida Sans" pitchFamily="34" charset="0"/>
          <a:ea typeface="+mn-ea"/>
          <a:cs typeface="Arial" charset="0"/>
        </a:defRPr>
      </a:lvl1pPr>
    </p:titleStyle>
    <p:bodyStyle>
      <a:lvl1pPr marL="0" indent="0" algn="l" defTabSz="914363" rtl="0" eaLnBrk="1" latinLnBrk="0" hangingPunct="1">
        <a:lnSpc>
          <a:spcPct val="90000"/>
        </a:lnSpc>
        <a:spcBef>
          <a:spcPct val="20000"/>
        </a:spcBef>
        <a:buFontTx/>
        <a:buNone/>
        <a:defRPr sz="2400" kern="1200">
          <a:solidFill>
            <a:schemeClr val="tx1"/>
          </a:solidFill>
          <a:latin typeface="Myriad Pro" pitchFamily="34" charset="0"/>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jpe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jpe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jpe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jpe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jpe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jpeg"/><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609600"/>
            <a:ext cx="87630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251948"/>
            <a:ext cx="4040188" cy="659352"/>
          </a:xfrm>
        </p:spPr>
        <p:txBody>
          <a:bodyPr/>
          <a:lstStyle/>
          <a:p>
            <a:r>
              <a:rPr lang="en-US" smtClean="0">
                <a:latin typeface="Myriad Pro"/>
                <a:cs typeface="Myriad Pro"/>
              </a:rPr>
              <a:t>Three-part mission</a:t>
            </a:r>
            <a:endParaRPr lang="en-US" dirty="0" smtClean="0">
              <a:latin typeface="Myriad Pro"/>
              <a:cs typeface="Myriad Pro"/>
            </a:endParaRPr>
          </a:p>
        </p:txBody>
      </p:sp>
      <p:sp>
        <p:nvSpPr>
          <p:cNvPr id="12" name="Content Placeholder 11"/>
          <p:cNvSpPr>
            <a:spLocks noGrp="1"/>
          </p:cNvSpPr>
          <p:nvPr>
            <p:ph sz="quarter" idx="2"/>
          </p:nvPr>
        </p:nvSpPr>
        <p:spPr>
          <a:xfrm>
            <a:off x="457200" y="1911300"/>
            <a:ext cx="4040188" cy="3845720"/>
          </a:xfrm>
        </p:spPr>
        <p:txBody>
          <a:bodyPr/>
          <a:lstStyle/>
          <a:p>
            <a:pPr lvl="1"/>
            <a:r>
              <a:rPr lang="en-US" smtClean="0">
                <a:solidFill>
                  <a:schemeClr val="tx2"/>
                </a:solidFill>
                <a:latin typeface="Myriad Pro"/>
                <a:ea typeface="+mn-ea"/>
                <a:cs typeface="Myriad Pro"/>
              </a:rPr>
              <a:t>Research</a:t>
            </a:r>
          </a:p>
          <a:p>
            <a:pPr lvl="1"/>
            <a:r>
              <a:rPr lang="en-US" smtClean="0">
                <a:solidFill>
                  <a:schemeClr val="tx2"/>
                </a:solidFill>
                <a:latin typeface="Myriad Pro"/>
                <a:ea typeface="+mn-ea"/>
                <a:cs typeface="Myriad Pro"/>
              </a:rPr>
              <a:t>Education</a:t>
            </a:r>
          </a:p>
          <a:p>
            <a:pPr lvl="1"/>
            <a:r>
              <a:rPr lang="en-US" smtClean="0">
                <a:solidFill>
                  <a:schemeClr val="tx2"/>
                </a:solidFill>
                <a:latin typeface="Myriad Pro"/>
                <a:ea typeface="+mn-ea"/>
                <a:cs typeface="Myriad Pro"/>
              </a:rPr>
              <a:t>Advisory Service</a:t>
            </a:r>
          </a:p>
          <a:p>
            <a:pPr>
              <a:buNone/>
            </a:pPr>
            <a:endParaRPr lang="en-US"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282900"/>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lvl="0" eaLnBrk="0" fontAlgn="base" hangingPunct="0">
              <a:spcBef>
                <a:spcPct val="20000"/>
              </a:spcBef>
              <a:spcAft>
                <a:spcPct val="0"/>
              </a:spcAft>
              <a:buClr>
                <a:srgbClr val="0BD0D9"/>
              </a:buClr>
              <a:buSzPct val="95000"/>
              <a:defRPr/>
            </a:pPr>
            <a:r>
              <a:rPr lang="en-US" sz="2400" b="1" dirty="0" smtClean="0">
                <a:solidFill>
                  <a:schemeClr val="tx2"/>
                </a:solidFill>
                <a:latin typeface="Myriad Pro"/>
                <a:cs typeface="Myriad Pro"/>
              </a:rPr>
              <a:t>Science for the Bay—</a:t>
            </a:r>
            <a:br>
              <a:rPr lang="en-US" sz="2400" b="1" dirty="0" smtClean="0">
                <a:solidFill>
                  <a:schemeClr val="tx2"/>
                </a:solidFill>
                <a:latin typeface="Myriad Pro"/>
                <a:cs typeface="Myriad Pro"/>
              </a:rPr>
            </a:br>
            <a:r>
              <a:rPr lang="en-US" sz="2400" b="1" dirty="0" smtClean="0">
                <a:solidFill>
                  <a:schemeClr val="tx2"/>
                </a:solidFill>
                <a:latin typeface="Myriad Pro"/>
                <a:cs typeface="Myriad Pro"/>
              </a:rPr>
              <a:t>        Impact for the World</a:t>
            </a:r>
          </a:p>
        </p:txBody>
      </p:sp>
      <p:sp>
        <p:nvSpPr>
          <p:cNvPr id="17" name="Content Placeholder 11"/>
          <p:cNvSpPr txBox="1">
            <a:spLocks/>
          </p:cNvSpPr>
          <p:nvPr/>
        </p:nvSpPr>
        <p:spPr bwMode="auto">
          <a:xfrm>
            <a:off x="457200" y="4044900"/>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Ecosystem Restoration</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3" name="Content Placeholder 12" descr="IMG_0179.jpg"/>
          <p:cNvPicPr>
            <a:picLocks noGrp="1" noChangeAspect="1"/>
          </p:cNvPicPr>
          <p:nvPr>
            <p:ph sz="quarter" idx="4"/>
          </p:nvPr>
        </p:nvPicPr>
        <p:blipFill>
          <a:blip r:embed="rId4"/>
          <a:srcRect l="-2538" t="2376" r="-2538"/>
          <a:stretch>
            <a:fillRect/>
          </a:stretch>
        </p:blipFill>
        <p:spPr>
          <a:xfrm>
            <a:off x="4419600" y="1447800"/>
            <a:ext cx="4244488" cy="3942632"/>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609600"/>
          </a:xfrm>
        </p:spPr>
        <p:txBody>
          <a:bodyPr/>
          <a:lstStyle/>
          <a:p>
            <a:r>
              <a:rPr lang="en-US" sz="360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251948"/>
            <a:ext cx="4040188" cy="659352"/>
          </a:xfrm>
        </p:spPr>
        <p:txBody>
          <a:bodyPr/>
          <a:lstStyle/>
          <a:p>
            <a:r>
              <a:rPr lang="en-US" smtClean="0">
                <a:latin typeface="Myriad Pro"/>
                <a:cs typeface="Myriad Pro"/>
              </a:rPr>
              <a:t>Three-part mission</a:t>
            </a:r>
            <a:endParaRPr lang="en-US" dirty="0" smtClean="0">
              <a:latin typeface="Myriad Pro"/>
              <a:cs typeface="Myriad Pro"/>
            </a:endParaRPr>
          </a:p>
        </p:txBody>
      </p:sp>
      <p:sp>
        <p:nvSpPr>
          <p:cNvPr id="12" name="Content Placeholder 11"/>
          <p:cNvSpPr>
            <a:spLocks noGrp="1"/>
          </p:cNvSpPr>
          <p:nvPr>
            <p:ph sz="quarter" idx="2"/>
          </p:nvPr>
        </p:nvSpPr>
        <p:spPr>
          <a:xfrm>
            <a:off x="457200" y="1911300"/>
            <a:ext cx="4040188" cy="3845720"/>
          </a:xfrm>
        </p:spPr>
        <p:txBody>
          <a:bodyPr/>
          <a:lstStyle/>
          <a:p>
            <a:pPr lvl="1"/>
            <a:r>
              <a:rPr lang="en-US" smtClean="0">
                <a:solidFill>
                  <a:schemeClr val="tx2"/>
                </a:solidFill>
                <a:latin typeface="Myriad Pro"/>
                <a:ea typeface="+mn-ea"/>
                <a:cs typeface="Myriad Pro"/>
              </a:rPr>
              <a:t>Research</a:t>
            </a:r>
          </a:p>
          <a:p>
            <a:pPr lvl="1"/>
            <a:r>
              <a:rPr lang="en-US" smtClean="0">
                <a:solidFill>
                  <a:schemeClr val="tx2"/>
                </a:solidFill>
                <a:latin typeface="Myriad Pro"/>
                <a:ea typeface="+mn-ea"/>
                <a:cs typeface="Myriad Pro"/>
              </a:rPr>
              <a:t>Education</a:t>
            </a:r>
          </a:p>
          <a:p>
            <a:pPr lvl="1"/>
            <a:r>
              <a:rPr lang="en-US" smtClean="0">
                <a:solidFill>
                  <a:schemeClr val="tx2"/>
                </a:solidFill>
                <a:latin typeface="Myriad Pro"/>
                <a:ea typeface="+mn-ea"/>
                <a:cs typeface="Myriad Pro"/>
              </a:rPr>
              <a:t>Advisory Service</a:t>
            </a:r>
          </a:p>
          <a:p>
            <a:pPr>
              <a:buNone/>
            </a:pPr>
            <a:endParaRPr lang="en-US"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282900"/>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lvl="0" eaLnBrk="0" fontAlgn="base" hangingPunct="0">
              <a:spcBef>
                <a:spcPct val="20000"/>
              </a:spcBef>
              <a:spcAft>
                <a:spcPct val="0"/>
              </a:spcAft>
              <a:buClr>
                <a:srgbClr val="0BD0D9"/>
              </a:buClr>
              <a:buSzPct val="95000"/>
              <a:defRPr/>
            </a:pPr>
            <a:r>
              <a:rPr lang="en-US" sz="2400" b="1" dirty="0" smtClean="0">
                <a:solidFill>
                  <a:schemeClr val="tx2"/>
                </a:solidFill>
                <a:latin typeface="Myriad Pro"/>
                <a:cs typeface="Myriad Pro"/>
              </a:rPr>
              <a:t>Science for the Bay—</a:t>
            </a:r>
            <a:br>
              <a:rPr lang="en-US" sz="2400" b="1" dirty="0" smtClean="0">
                <a:solidFill>
                  <a:schemeClr val="tx2"/>
                </a:solidFill>
                <a:latin typeface="Myriad Pro"/>
                <a:cs typeface="Myriad Pro"/>
              </a:rPr>
            </a:br>
            <a:r>
              <a:rPr lang="en-US" sz="2400" b="1" dirty="0" smtClean="0">
                <a:solidFill>
                  <a:schemeClr val="tx2"/>
                </a:solidFill>
                <a:latin typeface="Myriad Pro"/>
                <a:cs typeface="Myriad Pro"/>
              </a:rPr>
              <a:t>        Impact for the World</a:t>
            </a:r>
          </a:p>
        </p:txBody>
      </p:sp>
      <p:sp>
        <p:nvSpPr>
          <p:cNvPr id="17" name="Content Placeholder 11"/>
          <p:cNvSpPr txBox="1">
            <a:spLocks/>
          </p:cNvSpPr>
          <p:nvPr/>
        </p:nvSpPr>
        <p:spPr bwMode="auto">
          <a:xfrm>
            <a:off x="457200" y="4044900"/>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Ecosystem Restoration</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3" name="Content Placeholder 12" descr="Seitz-BoxCoreWithClouds.jpg"/>
          <p:cNvPicPr>
            <a:picLocks noGrp="1" noChangeAspect="1"/>
          </p:cNvPicPr>
          <p:nvPr>
            <p:ph sz="quarter" idx="4"/>
          </p:nvPr>
        </p:nvPicPr>
        <p:blipFill>
          <a:blip r:embed="rId4"/>
          <a:srcRect l="-28931" r="-28931"/>
          <a:stretch>
            <a:fillRect/>
          </a:stretch>
        </p:blipFill>
        <p:spPr>
          <a:xfrm>
            <a:off x="4038600" y="1494694"/>
            <a:ext cx="4343400" cy="4132714"/>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609600"/>
          </a:xfrm>
        </p:spPr>
        <p:txBody>
          <a:bodyPr/>
          <a:lstStyle/>
          <a:p>
            <a:r>
              <a:rPr lang="en-US" sz="360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251948"/>
            <a:ext cx="4040188" cy="659352"/>
          </a:xfrm>
        </p:spPr>
        <p:txBody>
          <a:bodyPr/>
          <a:lstStyle/>
          <a:p>
            <a:r>
              <a:rPr lang="en-US" smtClean="0">
                <a:latin typeface="Myriad Pro"/>
                <a:cs typeface="Myriad Pro"/>
              </a:rPr>
              <a:t>Three-part mission</a:t>
            </a:r>
            <a:endParaRPr lang="en-US" dirty="0" smtClean="0">
              <a:latin typeface="Myriad Pro"/>
              <a:cs typeface="Myriad Pro"/>
            </a:endParaRPr>
          </a:p>
        </p:txBody>
      </p:sp>
      <p:sp>
        <p:nvSpPr>
          <p:cNvPr id="12" name="Content Placeholder 11"/>
          <p:cNvSpPr>
            <a:spLocks noGrp="1"/>
          </p:cNvSpPr>
          <p:nvPr>
            <p:ph sz="quarter" idx="2"/>
          </p:nvPr>
        </p:nvSpPr>
        <p:spPr>
          <a:xfrm>
            <a:off x="457200" y="1911300"/>
            <a:ext cx="4040188" cy="3845720"/>
          </a:xfrm>
        </p:spPr>
        <p:txBody>
          <a:bodyPr/>
          <a:lstStyle/>
          <a:p>
            <a:pPr lvl="1"/>
            <a:r>
              <a:rPr lang="en-US" smtClean="0">
                <a:solidFill>
                  <a:schemeClr val="tx2"/>
                </a:solidFill>
                <a:latin typeface="Myriad Pro"/>
                <a:ea typeface="+mn-ea"/>
                <a:cs typeface="Myriad Pro"/>
              </a:rPr>
              <a:t>Research</a:t>
            </a:r>
          </a:p>
          <a:p>
            <a:pPr lvl="1"/>
            <a:r>
              <a:rPr lang="en-US" smtClean="0">
                <a:solidFill>
                  <a:schemeClr val="tx2"/>
                </a:solidFill>
                <a:latin typeface="Myriad Pro"/>
                <a:ea typeface="+mn-ea"/>
                <a:cs typeface="Myriad Pro"/>
              </a:rPr>
              <a:t>Education</a:t>
            </a:r>
          </a:p>
          <a:p>
            <a:pPr lvl="1"/>
            <a:r>
              <a:rPr lang="en-US" smtClean="0">
                <a:solidFill>
                  <a:schemeClr val="tx2"/>
                </a:solidFill>
                <a:latin typeface="Myriad Pro"/>
                <a:ea typeface="+mn-ea"/>
                <a:cs typeface="Myriad Pro"/>
              </a:rPr>
              <a:t>Advisory Service</a:t>
            </a:r>
          </a:p>
          <a:p>
            <a:pPr>
              <a:buNone/>
            </a:pPr>
            <a:endParaRPr lang="en-US"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282900"/>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lvl="0" eaLnBrk="0" fontAlgn="base" hangingPunct="0">
              <a:spcBef>
                <a:spcPct val="20000"/>
              </a:spcBef>
              <a:spcAft>
                <a:spcPct val="0"/>
              </a:spcAft>
              <a:buClr>
                <a:srgbClr val="0BD0D9"/>
              </a:buClr>
              <a:buSzPct val="95000"/>
              <a:defRPr/>
            </a:pPr>
            <a:r>
              <a:rPr lang="en-US" sz="2400" b="1" dirty="0" smtClean="0">
                <a:solidFill>
                  <a:schemeClr val="tx2"/>
                </a:solidFill>
                <a:latin typeface="Myriad Pro"/>
                <a:cs typeface="Myriad Pro"/>
              </a:rPr>
              <a:t>Science for the Bay—</a:t>
            </a:r>
            <a:br>
              <a:rPr lang="en-US" sz="2400" b="1" dirty="0" smtClean="0">
                <a:solidFill>
                  <a:schemeClr val="tx2"/>
                </a:solidFill>
                <a:latin typeface="Myriad Pro"/>
                <a:cs typeface="Myriad Pro"/>
              </a:rPr>
            </a:br>
            <a:r>
              <a:rPr lang="en-US" sz="2400" b="1" dirty="0" smtClean="0">
                <a:solidFill>
                  <a:schemeClr val="tx2"/>
                </a:solidFill>
                <a:latin typeface="Myriad Pro"/>
                <a:cs typeface="Myriad Pro"/>
              </a:rPr>
              <a:t>        Impact for the World</a:t>
            </a:r>
          </a:p>
        </p:txBody>
      </p:sp>
      <p:sp>
        <p:nvSpPr>
          <p:cNvPr id="17" name="Content Placeholder 11"/>
          <p:cNvSpPr txBox="1">
            <a:spLocks/>
          </p:cNvSpPr>
          <p:nvPr/>
        </p:nvSpPr>
        <p:spPr bwMode="auto">
          <a:xfrm>
            <a:off x="457200" y="4044900"/>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Ecosystem Restoration</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1" name="Content Placeholder 10" descr="kids.jpg"/>
          <p:cNvPicPr>
            <a:picLocks noGrp="1" noChangeAspect="1"/>
          </p:cNvPicPr>
          <p:nvPr>
            <p:ph sz="quarter" idx="4"/>
          </p:nvPr>
        </p:nvPicPr>
        <p:blipFill>
          <a:blip r:embed="rId4"/>
          <a:srcRect l="-2538" r="-2538"/>
          <a:stretch>
            <a:fillRect/>
          </a:stretch>
        </p:blipFill>
        <p:spPr>
          <a:xfrm>
            <a:off x="4411832" y="1502545"/>
            <a:ext cx="4201944" cy="399812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Title of Presentation</a:t>
            </a:r>
            <a:endParaRPr lang="en-US" dirty="0"/>
          </a:p>
        </p:txBody>
      </p:sp>
      <p:sp>
        <p:nvSpPr>
          <p:cNvPr id="4" name="Subtitle 3"/>
          <p:cNvSpPr>
            <a:spLocks noGrp="1"/>
          </p:cNvSpPr>
          <p:nvPr>
            <p:ph type="subTitle" idx="1"/>
          </p:nvPr>
        </p:nvSpPr>
        <p:spPr/>
        <p:txBody>
          <a:bodyPr/>
          <a:lstStyle/>
          <a:p>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740490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838200"/>
            <a:ext cx="87630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676211"/>
            <a:ext cx="4040188" cy="659352"/>
          </a:xfrm>
        </p:spPr>
        <p:txBody>
          <a:bodyPr/>
          <a:lstStyle/>
          <a:p>
            <a:r>
              <a:rPr lang="en-US" dirty="0" smtClean="0">
                <a:latin typeface="Myriad Pro"/>
                <a:cs typeface="Myriad Pro"/>
              </a:rPr>
              <a:t>Three-Part Mission</a:t>
            </a:r>
          </a:p>
        </p:txBody>
      </p:sp>
      <p:pic>
        <p:nvPicPr>
          <p:cNvPr id="13" name="Content Placeholder 12" descr="campus_from_yorktown.jpg"/>
          <p:cNvPicPr>
            <a:picLocks noGrp="1" noChangeAspect="1"/>
          </p:cNvPicPr>
          <p:nvPr>
            <p:ph sz="quarter" idx="4"/>
          </p:nvPr>
        </p:nvPicPr>
        <p:blipFill>
          <a:blip r:embed="rId3"/>
          <a:srcRect l="10145" t="-21321" b="-21321"/>
          <a:stretch>
            <a:fillRect/>
          </a:stretch>
        </p:blipFill>
        <p:spPr>
          <a:xfrm>
            <a:off x="4038600" y="1066800"/>
            <a:ext cx="4724401" cy="5002759"/>
          </a:xfrm>
        </p:spPr>
      </p:pic>
      <p:sp>
        <p:nvSpPr>
          <p:cNvPr id="12" name="Content Placeholder 11"/>
          <p:cNvSpPr>
            <a:spLocks noGrp="1"/>
          </p:cNvSpPr>
          <p:nvPr>
            <p:ph sz="quarter" idx="2"/>
          </p:nvPr>
        </p:nvSpPr>
        <p:spPr>
          <a:xfrm>
            <a:off x="457200" y="2335563"/>
            <a:ext cx="4040188" cy="1670201"/>
          </a:xfrm>
        </p:spPr>
        <p:txBody>
          <a:bodyPr/>
          <a:lstStyle/>
          <a:p>
            <a:pPr lvl="1"/>
            <a:r>
              <a:rPr lang="en-US" dirty="0" smtClean="0">
                <a:solidFill>
                  <a:schemeClr val="tx2"/>
                </a:solidFill>
                <a:latin typeface="Myriad Pro"/>
                <a:ea typeface="+mn-ea"/>
                <a:cs typeface="Myriad Pro"/>
              </a:rPr>
              <a:t>Research</a:t>
            </a:r>
          </a:p>
          <a:p>
            <a:pPr lvl="1"/>
            <a:r>
              <a:rPr lang="en-US" dirty="0" smtClean="0">
                <a:solidFill>
                  <a:schemeClr val="tx2"/>
                </a:solidFill>
                <a:latin typeface="Myriad Pro"/>
                <a:ea typeface="+mn-ea"/>
                <a:cs typeface="Myriad Pro"/>
              </a:rPr>
              <a:t>Education</a:t>
            </a:r>
          </a:p>
          <a:p>
            <a:pPr lvl="1"/>
            <a:r>
              <a:rPr lang="en-US" dirty="0" smtClean="0">
                <a:solidFill>
                  <a:schemeClr val="tx2"/>
                </a:solidFill>
                <a:latin typeface="Myriad Pro"/>
                <a:ea typeface="+mn-ea"/>
                <a:cs typeface="Myriad Pro"/>
              </a:rPr>
              <a:t>Advisory Service</a:t>
            </a:r>
          </a:p>
          <a:p>
            <a:pPr>
              <a:buNone/>
            </a:pPr>
            <a:endParaRPr lang="en-US" dirty="0" smtClean="0">
              <a:latin typeface="Myriad Pro"/>
              <a:cs typeface="Myriad Pro"/>
            </a:endParaRPr>
          </a:p>
          <a:p>
            <a:pPr lvl="1"/>
            <a:endParaRPr lang="en-US" dirty="0" smtClean="0">
              <a:solidFill>
                <a:schemeClr val="tx2"/>
              </a:solidFill>
              <a:latin typeface="Myriad Pro"/>
              <a:cs typeface="Myriad Pro"/>
            </a:endParaRPr>
          </a:p>
        </p:txBody>
      </p:sp>
      <p:sp>
        <p:nvSpPr>
          <p:cNvPr id="16" name="Text Placeholder 6"/>
          <p:cNvSpPr txBox="1">
            <a:spLocks/>
          </p:cNvSpPr>
          <p:nvPr/>
        </p:nvSpPr>
        <p:spPr bwMode="auto">
          <a:xfrm>
            <a:off x="457200" y="3402363"/>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84" charset="2"/>
              <a:buNone/>
              <a:tabLst/>
              <a:defRPr/>
            </a:pPr>
            <a:r>
              <a:rPr kumimoji="0" lang="en-US" sz="2400" b="1" i="0" u="none" strike="noStrike" kern="1200" cap="none" spc="0" normalizeH="0" baseline="0" noProof="0" dirty="0" smtClean="0">
                <a:ln>
                  <a:noFill/>
                </a:ln>
                <a:solidFill>
                  <a:schemeClr val="tx2"/>
                </a:solidFill>
                <a:effectLst/>
                <a:uLnTx/>
                <a:uFillTx/>
                <a:latin typeface="Myriad Pro"/>
                <a:ea typeface="+mn-ea"/>
                <a:cs typeface="Myriad Pro"/>
              </a:rPr>
              <a:t>Inform Management</a:t>
            </a:r>
          </a:p>
        </p:txBody>
      </p:sp>
      <p:sp>
        <p:nvSpPr>
          <p:cNvPr id="17" name="Content Placeholder 11"/>
          <p:cNvSpPr txBox="1">
            <a:spLocks/>
          </p:cNvSpPr>
          <p:nvPr/>
        </p:nvSpPr>
        <p:spPr bwMode="auto">
          <a:xfrm>
            <a:off x="457200" y="4011963"/>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4"/>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4"/>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4"/>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4"/>
              </a:buBlip>
              <a:tabLst/>
              <a:defRPr/>
            </a:pPr>
            <a:r>
              <a:rPr lang="en-US" sz="2000" dirty="0" smtClean="0">
                <a:solidFill>
                  <a:schemeClr val="tx2"/>
                </a:solidFill>
                <a:latin typeface="Myriad Pro"/>
                <a:cs typeface="Myriad Pro"/>
              </a:rPr>
              <a:t>Shoreline Studies</a:t>
            </a:r>
          </a:p>
          <a:p>
            <a:pPr marL="914400" lvl="1" indent="-396875" defTabSz="914363" fontAlgn="base">
              <a:lnSpc>
                <a:spcPct val="90000"/>
              </a:lnSpc>
              <a:spcBef>
                <a:spcPct val="20000"/>
              </a:spcBef>
              <a:spcAft>
                <a:spcPct val="0"/>
              </a:spcAft>
              <a:buClr>
                <a:schemeClr val="accent1"/>
              </a:buClr>
              <a:buSzPct val="85000"/>
              <a:buBlip>
                <a:blip r:embed="rId4"/>
              </a:buBlip>
              <a:defRPr/>
            </a:pPr>
            <a:r>
              <a:rPr lang="en-US" sz="2000" dirty="0" smtClean="0">
                <a:solidFill>
                  <a:schemeClr val="tx2"/>
                </a:solidFill>
                <a:latin typeface="Myriad Pro"/>
                <a:cs typeface="Myriad Pro"/>
              </a:rPr>
              <a:t>Ecosystem Restoration</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0"/>
            <a:ext cx="87630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423176"/>
            <a:ext cx="4040188" cy="659352"/>
          </a:xfrm>
        </p:spPr>
        <p:txBody>
          <a:bodyPr/>
          <a:lstStyle/>
          <a:p>
            <a:r>
              <a:rPr lang="en-US" dirty="0" smtClean="0">
                <a:latin typeface="Myriad Pro"/>
                <a:cs typeface="Myriad Pro"/>
              </a:rPr>
              <a:t>Three-part mission</a:t>
            </a:r>
          </a:p>
        </p:txBody>
      </p:sp>
      <p:sp>
        <p:nvSpPr>
          <p:cNvPr id="12" name="Content Placeholder 11"/>
          <p:cNvSpPr>
            <a:spLocks noGrp="1"/>
          </p:cNvSpPr>
          <p:nvPr>
            <p:ph sz="quarter" idx="2"/>
          </p:nvPr>
        </p:nvSpPr>
        <p:spPr>
          <a:xfrm>
            <a:off x="457200" y="2082528"/>
            <a:ext cx="4040188" cy="3845720"/>
          </a:xfrm>
        </p:spPr>
        <p:txBody>
          <a:bodyPr/>
          <a:lstStyle/>
          <a:p>
            <a:pPr lvl="1"/>
            <a:r>
              <a:rPr lang="en-US" dirty="0" smtClean="0">
                <a:solidFill>
                  <a:schemeClr val="tx2"/>
                </a:solidFill>
                <a:latin typeface="Myriad Pro"/>
                <a:ea typeface="+mn-ea"/>
                <a:cs typeface="Myriad Pro"/>
              </a:rPr>
              <a:t>Research</a:t>
            </a:r>
          </a:p>
          <a:p>
            <a:pPr lvl="1"/>
            <a:r>
              <a:rPr lang="en-US" dirty="0" smtClean="0">
                <a:solidFill>
                  <a:schemeClr val="tx2"/>
                </a:solidFill>
                <a:latin typeface="Myriad Pro"/>
                <a:ea typeface="+mn-ea"/>
                <a:cs typeface="Myriad Pro"/>
              </a:rPr>
              <a:t>Education</a:t>
            </a:r>
          </a:p>
          <a:p>
            <a:pPr lvl="1"/>
            <a:r>
              <a:rPr lang="en-US" dirty="0" smtClean="0">
                <a:solidFill>
                  <a:schemeClr val="tx2"/>
                </a:solidFill>
                <a:latin typeface="Myriad Pro"/>
                <a:ea typeface="+mn-ea"/>
                <a:cs typeface="Myriad Pro"/>
              </a:rPr>
              <a:t>Advisory Service</a:t>
            </a:r>
          </a:p>
          <a:p>
            <a:pPr>
              <a:buNone/>
            </a:pPr>
            <a:endParaRPr lang="en-US" dirty="0"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301728"/>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84" charset="2"/>
              <a:buNone/>
              <a:tabLst/>
              <a:defRPr/>
            </a:pPr>
            <a:r>
              <a:rPr kumimoji="0" lang="en-US" sz="2400" b="1" i="0" u="none" strike="noStrike" kern="1200" cap="none" spc="0" normalizeH="0" baseline="0" noProof="0" dirty="0" smtClean="0">
                <a:ln>
                  <a:noFill/>
                </a:ln>
                <a:solidFill>
                  <a:schemeClr val="tx2"/>
                </a:solidFill>
                <a:effectLst/>
                <a:uLnTx/>
                <a:uFillTx/>
                <a:latin typeface="Myriad Pro"/>
                <a:ea typeface="+mn-ea"/>
                <a:cs typeface="Myriad Pro"/>
              </a:rPr>
              <a:t>Sound science</a:t>
            </a:r>
            <a:r>
              <a:rPr kumimoji="0" lang="en-US" sz="2400" b="1" i="0" u="none" strike="noStrike" kern="1200" cap="none" spc="0" normalizeH="0" noProof="0" dirty="0" smtClean="0">
                <a:ln>
                  <a:noFill/>
                </a:ln>
                <a:solidFill>
                  <a:schemeClr val="tx2"/>
                </a:solidFill>
                <a:effectLst/>
                <a:uLnTx/>
                <a:uFillTx/>
                <a:latin typeface="Myriad Pro"/>
                <a:ea typeface="+mn-ea"/>
                <a:cs typeface="Myriad Pro"/>
              </a:rPr>
              <a:t> for</a:t>
            </a:r>
            <a:br>
              <a:rPr kumimoji="0" lang="en-US" sz="2400" b="1" i="0" u="none" strike="noStrike" kern="1200" cap="none" spc="0" normalizeH="0" noProof="0" dirty="0" smtClean="0">
                <a:ln>
                  <a:noFill/>
                </a:ln>
                <a:solidFill>
                  <a:schemeClr val="tx2"/>
                </a:solidFill>
                <a:effectLst/>
                <a:uLnTx/>
                <a:uFillTx/>
                <a:latin typeface="Myriad Pro"/>
                <a:ea typeface="+mn-ea"/>
                <a:cs typeface="Myriad Pro"/>
              </a:rPr>
            </a:br>
            <a:r>
              <a:rPr kumimoji="0" lang="en-US" sz="2400" b="1" i="0" u="none" strike="noStrike" kern="1200" cap="none" spc="0" normalizeH="0" noProof="0" dirty="0" smtClean="0">
                <a:ln>
                  <a:noFill/>
                </a:ln>
                <a:solidFill>
                  <a:schemeClr val="tx2"/>
                </a:solidFill>
                <a:effectLst/>
                <a:uLnTx/>
                <a:uFillTx/>
                <a:latin typeface="Myriad Pro"/>
                <a:ea typeface="+mn-ea"/>
                <a:cs typeface="Myriad Pro"/>
              </a:rPr>
              <a:t>   </a:t>
            </a:r>
            <a:r>
              <a:rPr kumimoji="0" lang="en-US" sz="2400" b="1" i="0" u="none" strike="noStrike" kern="1200" cap="none" spc="0" normalizeH="0" baseline="0" noProof="0" dirty="0" smtClean="0">
                <a:ln>
                  <a:noFill/>
                </a:ln>
                <a:solidFill>
                  <a:schemeClr val="tx2"/>
                </a:solidFill>
                <a:effectLst/>
                <a:uLnTx/>
                <a:uFillTx/>
                <a:latin typeface="Myriad Pro"/>
                <a:ea typeface="+mn-ea"/>
                <a:cs typeface="Myriad Pro"/>
              </a:rPr>
              <a:t>Chesapeake Bay</a:t>
            </a:r>
          </a:p>
        </p:txBody>
      </p:sp>
      <p:sp>
        <p:nvSpPr>
          <p:cNvPr id="17" name="Content Placeholder 11"/>
          <p:cNvSpPr txBox="1">
            <a:spLocks/>
          </p:cNvSpPr>
          <p:nvPr/>
        </p:nvSpPr>
        <p:spPr bwMode="auto">
          <a:xfrm>
            <a:off x="457200" y="4063728"/>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914400" lvl="1" indent="-396875" defTabSz="914363" fontAlgn="base">
              <a:lnSpc>
                <a:spcPct val="90000"/>
              </a:lnSpc>
              <a:spcBef>
                <a:spcPct val="20000"/>
              </a:spcBef>
              <a:spcAft>
                <a:spcPct val="0"/>
              </a:spcAft>
              <a:buClr>
                <a:schemeClr val="accent1"/>
              </a:buClr>
              <a:buSzPct val="85000"/>
              <a:buBlip>
                <a:blip r:embed="rId3"/>
              </a:buBlip>
              <a:defRPr/>
            </a:pPr>
            <a:r>
              <a:rPr lang="en-US" sz="2000" dirty="0" smtClean="0">
                <a:solidFill>
                  <a:schemeClr val="tx2"/>
                </a:solidFill>
                <a:latin typeface="Myriad Pro"/>
                <a:cs typeface="Myriad Pro"/>
              </a:rPr>
              <a:t>Ecosystem Restoration</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1" name="Content Placeholder 10" descr="bay_eagle.jpg"/>
          <p:cNvPicPr>
            <a:picLocks noGrp="1" noChangeAspect="1"/>
          </p:cNvPicPr>
          <p:nvPr>
            <p:ph sz="quarter" idx="4"/>
          </p:nvPr>
        </p:nvPicPr>
        <p:blipFill>
          <a:blip r:embed="rId4"/>
          <a:srcRect l="15151" t="-13446" b="-13446"/>
          <a:stretch>
            <a:fillRect/>
          </a:stretch>
        </p:blipFill>
        <p:spPr>
          <a:xfrm>
            <a:off x="4419600" y="1219200"/>
            <a:ext cx="4114801" cy="4614346"/>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0"/>
            <a:ext cx="88392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423176"/>
            <a:ext cx="4040188" cy="659352"/>
          </a:xfrm>
        </p:spPr>
        <p:txBody>
          <a:bodyPr/>
          <a:lstStyle/>
          <a:p>
            <a:r>
              <a:rPr lang="en-US" dirty="0" smtClean="0">
                <a:latin typeface="Myriad Pro"/>
                <a:cs typeface="Myriad Pro"/>
              </a:rPr>
              <a:t>Three-part mission</a:t>
            </a:r>
          </a:p>
        </p:txBody>
      </p:sp>
      <p:sp>
        <p:nvSpPr>
          <p:cNvPr id="12" name="Content Placeholder 11"/>
          <p:cNvSpPr>
            <a:spLocks noGrp="1"/>
          </p:cNvSpPr>
          <p:nvPr>
            <p:ph sz="quarter" idx="2"/>
          </p:nvPr>
        </p:nvSpPr>
        <p:spPr>
          <a:xfrm>
            <a:off x="457200" y="2082528"/>
            <a:ext cx="4040188" cy="2076979"/>
          </a:xfrm>
        </p:spPr>
        <p:txBody>
          <a:bodyPr/>
          <a:lstStyle/>
          <a:p>
            <a:pPr lvl="1"/>
            <a:r>
              <a:rPr lang="en-US" dirty="0" smtClean="0">
                <a:solidFill>
                  <a:schemeClr val="tx2"/>
                </a:solidFill>
                <a:latin typeface="Myriad Pro"/>
                <a:ea typeface="+mn-ea"/>
                <a:cs typeface="Myriad Pro"/>
              </a:rPr>
              <a:t>Research</a:t>
            </a:r>
          </a:p>
          <a:p>
            <a:pPr lvl="1"/>
            <a:r>
              <a:rPr lang="en-US" dirty="0" smtClean="0">
                <a:solidFill>
                  <a:schemeClr val="tx2"/>
                </a:solidFill>
                <a:latin typeface="Myriad Pro"/>
                <a:ea typeface="+mn-ea"/>
                <a:cs typeface="Myriad Pro"/>
              </a:rPr>
              <a:t>Education</a:t>
            </a:r>
          </a:p>
          <a:p>
            <a:pPr lvl="1"/>
            <a:r>
              <a:rPr lang="en-US" dirty="0" smtClean="0">
                <a:solidFill>
                  <a:schemeClr val="tx2"/>
                </a:solidFill>
                <a:latin typeface="Myriad Pro"/>
                <a:ea typeface="+mn-ea"/>
                <a:cs typeface="Myriad Pro"/>
              </a:rPr>
              <a:t>Advisory Service</a:t>
            </a:r>
          </a:p>
          <a:p>
            <a:pPr>
              <a:buNone/>
            </a:pPr>
            <a:endParaRPr lang="en-US" dirty="0" smtClean="0">
              <a:latin typeface="Myriad Pro"/>
              <a:cs typeface="Myriad Pro"/>
            </a:endParaRPr>
          </a:p>
          <a:p>
            <a:endParaRPr lang="en-US" dirty="0"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301728"/>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84" charset="2"/>
              <a:buNone/>
              <a:tabLst/>
              <a:defRPr/>
            </a:pPr>
            <a:r>
              <a:rPr kumimoji="0" lang="en-US" sz="2400" b="1" i="0" u="none" strike="noStrike" kern="1200" cap="none" spc="0" normalizeH="0" baseline="0" noProof="0" dirty="0" smtClean="0">
                <a:ln>
                  <a:noFill/>
                </a:ln>
                <a:solidFill>
                  <a:schemeClr val="tx2"/>
                </a:solidFill>
                <a:effectLst/>
                <a:uLnTx/>
                <a:uFillTx/>
                <a:latin typeface="Myriad Pro"/>
                <a:ea typeface="+mn-ea"/>
                <a:cs typeface="Myriad Pro"/>
              </a:rPr>
              <a:t>Sound science</a:t>
            </a:r>
            <a:r>
              <a:rPr kumimoji="0" lang="en-US" sz="2400" b="1" i="0" u="none" strike="noStrike" kern="1200" cap="none" spc="0" normalizeH="0" noProof="0" dirty="0" smtClean="0">
                <a:ln>
                  <a:noFill/>
                </a:ln>
                <a:solidFill>
                  <a:schemeClr val="tx2"/>
                </a:solidFill>
                <a:effectLst/>
                <a:uLnTx/>
                <a:uFillTx/>
                <a:latin typeface="Myriad Pro"/>
                <a:ea typeface="+mn-ea"/>
                <a:cs typeface="Myriad Pro"/>
              </a:rPr>
              <a:t> for</a:t>
            </a:r>
            <a:br>
              <a:rPr kumimoji="0" lang="en-US" sz="2400" b="1" i="0" u="none" strike="noStrike" kern="1200" cap="none" spc="0" normalizeH="0" noProof="0" dirty="0" smtClean="0">
                <a:ln>
                  <a:noFill/>
                </a:ln>
                <a:solidFill>
                  <a:schemeClr val="tx2"/>
                </a:solidFill>
                <a:effectLst/>
                <a:uLnTx/>
                <a:uFillTx/>
                <a:latin typeface="Myriad Pro"/>
                <a:ea typeface="+mn-ea"/>
                <a:cs typeface="Myriad Pro"/>
              </a:rPr>
            </a:br>
            <a:r>
              <a:rPr kumimoji="0" lang="en-US" sz="2400" b="1" i="0" u="none" strike="noStrike" kern="1200" cap="none" spc="0" normalizeH="0" noProof="0" dirty="0" smtClean="0">
                <a:ln>
                  <a:noFill/>
                </a:ln>
                <a:solidFill>
                  <a:schemeClr val="tx2"/>
                </a:solidFill>
                <a:effectLst/>
                <a:uLnTx/>
                <a:uFillTx/>
                <a:latin typeface="Myriad Pro"/>
                <a:ea typeface="+mn-ea"/>
                <a:cs typeface="Myriad Pro"/>
              </a:rPr>
              <a:t>   </a:t>
            </a:r>
            <a:r>
              <a:rPr kumimoji="0" lang="en-US" sz="2400" b="1" i="0" u="none" strike="noStrike" kern="1200" cap="none" spc="0" normalizeH="0" baseline="0" noProof="0" dirty="0" smtClean="0">
                <a:ln>
                  <a:noFill/>
                </a:ln>
                <a:solidFill>
                  <a:schemeClr val="tx2"/>
                </a:solidFill>
                <a:effectLst/>
                <a:uLnTx/>
                <a:uFillTx/>
                <a:latin typeface="Myriad Pro"/>
                <a:ea typeface="+mn-ea"/>
                <a:cs typeface="Myriad Pro"/>
              </a:rPr>
              <a:t>Chesapeake Bay</a:t>
            </a:r>
          </a:p>
        </p:txBody>
      </p:sp>
      <p:sp>
        <p:nvSpPr>
          <p:cNvPr id="17" name="Content Placeholder 11"/>
          <p:cNvSpPr txBox="1">
            <a:spLocks/>
          </p:cNvSpPr>
          <p:nvPr/>
        </p:nvSpPr>
        <p:spPr bwMode="auto">
          <a:xfrm>
            <a:off x="457200" y="4063728"/>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914400" lvl="1" indent="-396875" defTabSz="914363" fontAlgn="base">
              <a:lnSpc>
                <a:spcPct val="90000"/>
              </a:lnSpc>
              <a:spcBef>
                <a:spcPct val="20000"/>
              </a:spcBef>
              <a:spcAft>
                <a:spcPct val="0"/>
              </a:spcAft>
              <a:buClr>
                <a:schemeClr val="accent1"/>
              </a:buClr>
              <a:buSzPct val="85000"/>
              <a:buBlip>
                <a:blip r:embed="rId3"/>
              </a:buBlip>
              <a:defRPr/>
            </a:pPr>
            <a:r>
              <a:rPr lang="en-US" sz="2000" dirty="0" smtClean="0">
                <a:solidFill>
                  <a:schemeClr val="tx2"/>
                </a:solidFill>
                <a:latin typeface="Myriad Pro"/>
                <a:cs typeface="Myriad Pro"/>
              </a:rPr>
              <a:t>Ecosystem Restoration</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3" name="Content Placeholder 12" descr="bcarroll.jpg"/>
          <p:cNvPicPr>
            <a:picLocks noGrp="1" noChangeAspect="1"/>
          </p:cNvPicPr>
          <p:nvPr>
            <p:ph sz="quarter" idx="4"/>
          </p:nvPr>
        </p:nvPicPr>
        <p:blipFill>
          <a:blip r:embed="rId4"/>
          <a:srcRect l="2985" t="-13446" r="11940" b="-13446"/>
          <a:stretch>
            <a:fillRect/>
          </a:stretch>
        </p:blipFill>
        <p:spPr>
          <a:xfrm>
            <a:off x="4191000" y="1126524"/>
            <a:ext cx="4343399" cy="4857752"/>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609600"/>
            <a:ext cx="89154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423176"/>
            <a:ext cx="4040188" cy="659352"/>
          </a:xfrm>
        </p:spPr>
        <p:txBody>
          <a:bodyPr/>
          <a:lstStyle/>
          <a:p>
            <a:r>
              <a:rPr lang="en-US" dirty="0" smtClean="0">
                <a:latin typeface="Myriad Pro"/>
                <a:cs typeface="Myriad Pro"/>
              </a:rPr>
              <a:t>Three-part mission</a:t>
            </a:r>
          </a:p>
        </p:txBody>
      </p:sp>
      <p:sp>
        <p:nvSpPr>
          <p:cNvPr id="12" name="Content Placeholder 11"/>
          <p:cNvSpPr>
            <a:spLocks noGrp="1"/>
          </p:cNvSpPr>
          <p:nvPr>
            <p:ph sz="quarter" idx="2"/>
          </p:nvPr>
        </p:nvSpPr>
        <p:spPr>
          <a:xfrm>
            <a:off x="457200" y="2082528"/>
            <a:ext cx="4040188" cy="3845720"/>
          </a:xfrm>
        </p:spPr>
        <p:txBody>
          <a:bodyPr/>
          <a:lstStyle/>
          <a:p>
            <a:pPr lvl="1"/>
            <a:r>
              <a:rPr lang="en-US" dirty="0" smtClean="0">
                <a:solidFill>
                  <a:schemeClr val="tx2"/>
                </a:solidFill>
                <a:latin typeface="Myriad Pro"/>
                <a:ea typeface="+mn-ea"/>
                <a:cs typeface="Myriad Pro"/>
              </a:rPr>
              <a:t>Research</a:t>
            </a:r>
          </a:p>
          <a:p>
            <a:pPr lvl="1"/>
            <a:r>
              <a:rPr lang="en-US" dirty="0" smtClean="0">
                <a:solidFill>
                  <a:schemeClr val="tx2"/>
                </a:solidFill>
                <a:latin typeface="Myriad Pro"/>
                <a:ea typeface="+mn-ea"/>
                <a:cs typeface="Myriad Pro"/>
              </a:rPr>
              <a:t>Education</a:t>
            </a:r>
          </a:p>
          <a:p>
            <a:pPr lvl="1"/>
            <a:r>
              <a:rPr lang="en-US" dirty="0" smtClean="0">
                <a:solidFill>
                  <a:schemeClr val="tx2"/>
                </a:solidFill>
                <a:latin typeface="Myriad Pro"/>
                <a:ea typeface="+mn-ea"/>
                <a:cs typeface="Myriad Pro"/>
              </a:rPr>
              <a:t>Advisory Service</a:t>
            </a:r>
          </a:p>
          <a:p>
            <a:pPr>
              <a:buNone/>
            </a:pPr>
            <a:endParaRPr lang="en-US" dirty="0"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301728"/>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itchFamily="-84" charset="2"/>
              <a:buNone/>
              <a:tabLst/>
              <a:defRPr/>
            </a:pPr>
            <a:r>
              <a:rPr kumimoji="0" lang="en-US" sz="2400" b="1" i="0" u="none" strike="noStrike" kern="1200" cap="none" spc="0" normalizeH="0" baseline="0" noProof="0" dirty="0" smtClean="0">
                <a:ln>
                  <a:noFill/>
                </a:ln>
                <a:solidFill>
                  <a:schemeClr val="tx2"/>
                </a:solidFill>
                <a:effectLst/>
                <a:uLnTx/>
                <a:uFillTx/>
                <a:latin typeface="Myriad Pro"/>
                <a:ea typeface="+mn-ea"/>
                <a:cs typeface="Myriad Pro"/>
              </a:rPr>
              <a:t>Sound science</a:t>
            </a:r>
            <a:r>
              <a:rPr kumimoji="0" lang="en-US" sz="2400" b="1" i="0" u="none" strike="noStrike" kern="1200" cap="none" spc="0" normalizeH="0" noProof="0" dirty="0" smtClean="0">
                <a:ln>
                  <a:noFill/>
                </a:ln>
                <a:solidFill>
                  <a:schemeClr val="tx2"/>
                </a:solidFill>
                <a:effectLst/>
                <a:uLnTx/>
                <a:uFillTx/>
                <a:latin typeface="Myriad Pro"/>
                <a:ea typeface="+mn-ea"/>
                <a:cs typeface="Myriad Pro"/>
              </a:rPr>
              <a:t> for</a:t>
            </a:r>
            <a:br>
              <a:rPr kumimoji="0" lang="en-US" sz="2400" b="1" i="0" u="none" strike="noStrike" kern="1200" cap="none" spc="0" normalizeH="0" noProof="0" dirty="0" smtClean="0">
                <a:ln>
                  <a:noFill/>
                </a:ln>
                <a:solidFill>
                  <a:schemeClr val="tx2"/>
                </a:solidFill>
                <a:effectLst/>
                <a:uLnTx/>
                <a:uFillTx/>
                <a:latin typeface="Myriad Pro"/>
                <a:ea typeface="+mn-ea"/>
                <a:cs typeface="Myriad Pro"/>
              </a:rPr>
            </a:br>
            <a:r>
              <a:rPr kumimoji="0" lang="en-US" sz="2400" b="1" i="0" u="none" strike="noStrike" kern="1200" cap="none" spc="0" normalizeH="0" noProof="0" dirty="0" smtClean="0">
                <a:ln>
                  <a:noFill/>
                </a:ln>
                <a:solidFill>
                  <a:schemeClr val="tx2"/>
                </a:solidFill>
                <a:effectLst/>
                <a:uLnTx/>
                <a:uFillTx/>
                <a:latin typeface="Myriad Pro"/>
                <a:ea typeface="+mn-ea"/>
                <a:cs typeface="Myriad Pro"/>
              </a:rPr>
              <a:t>     </a:t>
            </a:r>
            <a:r>
              <a:rPr kumimoji="0" lang="en-US" sz="2400" b="1" i="0" u="none" strike="noStrike" kern="1200" cap="none" spc="0" normalizeH="0" baseline="0" noProof="0" dirty="0" smtClean="0">
                <a:ln>
                  <a:noFill/>
                </a:ln>
                <a:solidFill>
                  <a:schemeClr val="tx2"/>
                </a:solidFill>
                <a:effectLst/>
                <a:uLnTx/>
                <a:uFillTx/>
                <a:latin typeface="Myriad Pro"/>
                <a:ea typeface="+mn-ea"/>
                <a:cs typeface="Myriad Pro"/>
              </a:rPr>
              <a:t>Chesapeake Bay</a:t>
            </a:r>
          </a:p>
        </p:txBody>
      </p:sp>
      <p:sp>
        <p:nvSpPr>
          <p:cNvPr id="17" name="Content Placeholder 11"/>
          <p:cNvSpPr txBox="1">
            <a:spLocks/>
          </p:cNvSpPr>
          <p:nvPr/>
        </p:nvSpPr>
        <p:spPr bwMode="auto">
          <a:xfrm>
            <a:off x="457200" y="4063728"/>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914400" lvl="1" indent="-396875" defTabSz="914363" fontAlgn="base">
              <a:lnSpc>
                <a:spcPct val="90000"/>
              </a:lnSpc>
              <a:spcBef>
                <a:spcPct val="20000"/>
              </a:spcBef>
              <a:spcAft>
                <a:spcPct val="0"/>
              </a:spcAft>
              <a:buClr>
                <a:schemeClr val="accent1"/>
              </a:buClr>
              <a:buSzPct val="85000"/>
              <a:buBlip>
                <a:blip r:embed="rId3"/>
              </a:buBlip>
              <a:defRPr/>
            </a:pPr>
            <a:r>
              <a:rPr lang="en-US" sz="2000" dirty="0" smtClean="0">
                <a:solidFill>
                  <a:schemeClr val="tx2"/>
                </a:solidFill>
                <a:latin typeface="Myriad Pro"/>
                <a:cs typeface="Myriad Pro"/>
              </a:rPr>
              <a:t>Ecosystem Restoration</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1" name="Content Placeholder 10" descr="students in water.jpg"/>
          <p:cNvPicPr>
            <a:picLocks noGrp="1" noChangeAspect="1"/>
          </p:cNvPicPr>
          <p:nvPr>
            <p:ph sz="quarter" idx="4"/>
          </p:nvPr>
        </p:nvPicPr>
        <p:blipFill>
          <a:blip r:embed="rId4"/>
          <a:srcRect l="2983" t="-21488" r="13487" b="-21488"/>
          <a:stretch>
            <a:fillRect/>
          </a:stretch>
        </p:blipFill>
        <p:spPr>
          <a:xfrm>
            <a:off x="4191000" y="929375"/>
            <a:ext cx="4267200" cy="4860773"/>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0"/>
            <a:ext cx="88392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251948"/>
            <a:ext cx="4040188" cy="659352"/>
          </a:xfrm>
        </p:spPr>
        <p:txBody>
          <a:bodyPr/>
          <a:lstStyle/>
          <a:p>
            <a:r>
              <a:rPr lang="en-US" smtClean="0">
                <a:latin typeface="Myriad Pro"/>
                <a:cs typeface="Myriad Pro"/>
              </a:rPr>
              <a:t>Three-part mission</a:t>
            </a:r>
            <a:endParaRPr lang="en-US" dirty="0" smtClean="0">
              <a:latin typeface="Myriad Pro"/>
              <a:cs typeface="Myriad Pro"/>
            </a:endParaRPr>
          </a:p>
        </p:txBody>
      </p:sp>
      <p:sp>
        <p:nvSpPr>
          <p:cNvPr id="10" name="Text Placeholder 9"/>
          <p:cNvSpPr>
            <a:spLocks noGrp="1"/>
          </p:cNvSpPr>
          <p:nvPr>
            <p:ph type="body" sz="half" idx="3"/>
          </p:nvPr>
        </p:nvSpPr>
        <p:spPr>
          <a:xfrm>
            <a:off x="4645025" y="1427685"/>
            <a:ext cx="4041775" cy="654843"/>
          </a:xfrm>
        </p:spPr>
        <p:txBody>
          <a:bodyPr/>
          <a:lstStyle/>
          <a:p>
            <a:endParaRPr lang="en-US" dirty="0"/>
          </a:p>
        </p:txBody>
      </p:sp>
      <p:sp>
        <p:nvSpPr>
          <p:cNvPr id="12" name="Content Placeholder 11"/>
          <p:cNvSpPr>
            <a:spLocks noGrp="1"/>
          </p:cNvSpPr>
          <p:nvPr>
            <p:ph sz="quarter" idx="2"/>
          </p:nvPr>
        </p:nvSpPr>
        <p:spPr>
          <a:xfrm>
            <a:off x="457200" y="1911300"/>
            <a:ext cx="4040188" cy="3845720"/>
          </a:xfrm>
        </p:spPr>
        <p:txBody>
          <a:bodyPr/>
          <a:lstStyle/>
          <a:p>
            <a:pPr lvl="1"/>
            <a:r>
              <a:rPr lang="en-US" smtClean="0">
                <a:solidFill>
                  <a:schemeClr val="tx2"/>
                </a:solidFill>
                <a:latin typeface="Myriad Pro"/>
                <a:ea typeface="+mn-ea"/>
                <a:cs typeface="Myriad Pro"/>
              </a:rPr>
              <a:t>Research</a:t>
            </a:r>
          </a:p>
          <a:p>
            <a:pPr lvl="1"/>
            <a:r>
              <a:rPr lang="en-US" smtClean="0">
                <a:solidFill>
                  <a:schemeClr val="tx2"/>
                </a:solidFill>
                <a:latin typeface="Myriad Pro"/>
                <a:ea typeface="+mn-ea"/>
                <a:cs typeface="Myriad Pro"/>
              </a:rPr>
              <a:t>Education</a:t>
            </a:r>
          </a:p>
          <a:p>
            <a:pPr lvl="1"/>
            <a:r>
              <a:rPr lang="en-US" smtClean="0">
                <a:solidFill>
                  <a:schemeClr val="tx2"/>
                </a:solidFill>
                <a:latin typeface="Myriad Pro"/>
                <a:ea typeface="+mn-ea"/>
                <a:cs typeface="Myriad Pro"/>
              </a:rPr>
              <a:t>Advisory Service</a:t>
            </a:r>
          </a:p>
          <a:p>
            <a:pPr>
              <a:buNone/>
            </a:pPr>
            <a:endParaRPr lang="en-US"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282900"/>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lvl="0" eaLnBrk="0" fontAlgn="base" hangingPunct="0">
              <a:spcBef>
                <a:spcPct val="20000"/>
              </a:spcBef>
              <a:spcAft>
                <a:spcPct val="0"/>
              </a:spcAft>
              <a:buClr>
                <a:srgbClr val="0BD0D9"/>
              </a:buClr>
              <a:buSzPct val="95000"/>
              <a:defRPr/>
            </a:pPr>
            <a:r>
              <a:rPr lang="en-US" sz="2400" b="1" dirty="0" smtClean="0">
                <a:solidFill>
                  <a:schemeClr val="tx2"/>
                </a:solidFill>
                <a:latin typeface="Myriad Pro"/>
                <a:cs typeface="Myriad Pro"/>
              </a:rPr>
              <a:t>Science for the Bay—</a:t>
            </a:r>
            <a:br>
              <a:rPr lang="en-US" sz="2400" b="1" dirty="0" smtClean="0">
                <a:solidFill>
                  <a:schemeClr val="tx2"/>
                </a:solidFill>
                <a:latin typeface="Myriad Pro"/>
                <a:cs typeface="Myriad Pro"/>
              </a:rPr>
            </a:br>
            <a:r>
              <a:rPr lang="en-US" sz="2400" b="1" dirty="0" smtClean="0">
                <a:solidFill>
                  <a:schemeClr val="tx2"/>
                </a:solidFill>
                <a:latin typeface="Myriad Pro"/>
                <a:cs typeface="Myriad Pro"/>
              </a:rPr>
              <a:t>        Impact for the World</a:t>
            </a:r>
          </a:p>
        </p:txBody>
      </p:sp>
      <p:sp>
        <p:nvSpPr>
          <p:cNvPr id="17" name="Content Placeholder 11"/>
          <p:cNvSpPr txBox="1">
            <a:spLocks/>
          </p:cNvSpPr>
          <p:nvPr/>
        </p:nvSpPr>
        <p:spPr bwMode="auto">
          <a:xfrm>
            <a:off x="457200" y="4044900"/>
            <a:ext cx="4040188" cy="2313454"/>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Ecosystem Restoration</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273050" marR="0" lvl="0" indent="-273050" defTabSz="914363" fontAlgn="base">
              <a:lnSpc>
                <a:spcPct val="90000"/>
              </a:lnSpc>
              <a:spcBef>
                <a:spcPct val="20000"/>
              </a:spcBef>
              <a:spcAft>
                <a:spcPct val="0"/>
              </a:spcAft>
              <a:buClr>
                <a:srgbClr val="0BD0D9"/>
              </a:buClr>
              <a:buSzPct val="95000"/>
              <a:buFontTx/>
              <a:buNone/>
              <a:tabLst/>
              <a:defRPr/>
            </a:pPr>
            <a:endParaRPr lang="en-US" sz="2000" dirty="0" smtClean="0">
              <a:solidFill>
                <a:schemeClr val="tx2"/>
              </a:solidFill>
              <a:latin typeface="Myriad Pro"/>
              <a:cs typeface="Myriad Pro"/>
            </a:endParaRP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24" name="Content Placeholder 23" descr="DE4C51~1.jpg"/>
          <p:cNvPicPr>
            <a:picLocks noGrp="1" noChangeAspect="1"/>
          </p:cNvPicPr>
          <p:nvPr>
            <p:ph sz="quarter" idx="4"/>
          </p:nvPr>
        </p:nvPicPr>
        <p:blipFill>
          <a:blip r:embed="rId4"/>
          <a:srcRect l="11312" t="-21826" b="-21826"/>
          <a:stretch>
            <a:fillRect/>
          </a:stretch>
        </p:blipFill>
        <p:spPr>
          <a:xfrm>
            <a:off x="4628220" y="827251"/>
            <a:ext cx="4061756" cy="4357665"/>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0"/>
            <a:ext cx="88392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251948"/>
            <a:ext cx="4040188" cy="659352"/>
          </a:xfrm>
        </p:spPr>
        <p:txBody>
          <a:bodyPr/>
          <a:lstStyle/>
          <a:p>
            <a:r>
              <a:rPr lang="en-US" smtClean="0">
                <a:latin typeface="Myriad Pro"/>
                <a:cs typeface="Myriad Pro"/>
              </a:rPr>
              <a:t>Three-part mission</a:t>
            </a:r>
            <a:endParaRPr lang="en-US" dirty="0" smtClean="0">
              <a:latin typeface="Myriad Pro"/>
              <a:cs typeface="Myriad Pro"/>
            </a:endParaRPr>
          </a:p>
        </p:txBody>
      </p:sp>
      <p:sp>
        <p:nvSpPr>
          <p:cNvPr id="12" name="Content Placeholder 11"/>
          <p:cNvSpPr>
            <a:spLocks noGrp="1"/>
          </p:cNvSpPr>
          <p:nvPr>
            <p:ph sz="quarter" idx="2"/>
          </p:nvPr>
        </p:nvSpPr>
        <p:spPr>
          <a:xfrm>
            <a:off x="457200" y="1911300"/>
            <a:ext cx="4040188" cy="3845720"/>
          </a:xfrm>
        </p:spPr>
        <p:txBody>
          <a:bodyPr/>
          <a:lstStyle/>
          <a:p>
            <a:pPr lvl="1"/>
            <a:r>
              <a:rPr lang="en-US" smtClean="0">
                <a:solidFill>
                  <a:schemeClr val="tx2"/>
                </a:solidFill>
                <a:latin typeface="Myriad Pro"/>
                <a:ea typeface="+mn-ea"/>
                <a:cs typeface="Myriad Pro"/>
              </a:rPr>
              <a:t>Research</a:t>
            </a:r>
          </a:p>
          <a:p>
            <a:pPr lvl="1"/>
            <a:r>
              <a:rPr lang="en-US" smtClean="0">
                <a:solidFill>
                  <a:schemeClr val="tx2"/>
                </a:solidFill>
                <a:latin typeface="Myriad Pro"/>
                <a:ea typeface="+mn-ea"/>
                <a:cs typeface="Myriad Pro"/>
              </a:rPr>
              <a:t>Education</a:t>
            </a:r>
          </a:p>
          <a:p>
            <a:pPr lvl="1"/>
            <a:r>
              <a:rPr lang="en-US" smtClean="0">
                <a:solidFill>
                  <a:schemeClr val="tx2"/>
                </a:solidFill>
                <a:latin typeface="Myriad Pro"/>
                <a:ea typeface="+mn-ea"/>
                <a:cs typeface="Myriad Pro"/>
              </a:rPr>
              <a:t>Advisory Service</a:t>
            </a:r>
          </a:p>
          <a:p>
            <a:pPr>
              <a:buNone/>
            </a:pPr>
            <a:endParaRPr lang="en-US"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282900"/>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lvl="0" eaLnBrk="0" fontAlgn="base" hangingPunct="0">
              <a:spcBef>
                <a:spcPct val="20000"/>
              </a:spcBef>
              <a:spcAft>
                <a:spcPct val="0"/>
              </a:spcAft>
              <a:buClr>
                <a:srgbClr val="0BD0D9"/>
              </a:buClr>
              <a:buSzPct val="95000"/>
              <a:defRPr/>
            </a:pPr>
            <a:r>
              <a:rPr lang="en-US" sz="2400" b="1" dirty="0" smtClean="0">
                <a:solidFill>
                  <a:schemeClr val="tx2"/>
                </a:solidFill>
                <a:latin typeface="Myriad Pro"/>
                <a:cs typeface="Myriad Pro"/>
              </a:rPr>
              <a:t>Science for the Bay—</a:t>
            </a:r>
            <a:br>
              <a:rPr lang="en-US" sz="2400" b="1" dirty="0" smtClean="0">
                <a:solidFill>
                  <a:schemeClr val="tx2"/>
                </a:solidFill>
                <a:latin typeface="Myriad Pro"/>
                <a:cs typeface="Myriad Pro"/>
              </a:rPr>
            </a:br>
            <a:r>
              <a:rPr lang="en-US" sz="2400" b="1" dirty="0" smtClean="0">
                <a:solidFill>
                  <a:schemeClr val="tx2"/>
                </a:solidFill>
                <a:latin typeface="Myriad Pro"/>
                <a:cs typeface="Myriad Pro"/>
              </a:rPr>
              <a:t>        Impact for the World</a:t>
            </a:r>
          </a:p>
        </p:txBody>
      </p:sp>
      <p:sp>
        <p:nvSpPr>
          <p:cNvPr id="17" name="Content Placeholder 11"/>
          <p:cNvSpPr txBox="1">
            <a:spLocks/>
          </p:cNvSpPr>
          <p:nvPr/>
        </p:nvSpPr>
        <p:spPr bwMode="auto">
          <a:xfrm>
            <a:off x="457200" y="4044900"/>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Ecosystem Restoration</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3" name="Content Placeholder 12" descr="MarkChambers.jpg"/>
          <p:cNvPicPr>
            <a:picLocks noGrp="1" noChangeAspect="1"/>
          </p:cNvPicPr>
          <p:nvPr>
            <p:ph sz="quarter" idx="4"/>
          </p:nvPr>
        </p:nvPicPr>
        <p:blipFill>
          <a:blip r:embed="rId4"/>
          <a:srcRect t="-2237" b="-2237"/>
          <a:stretch>
            <a:fillRect/>
          </a:stretch>
        </p:blipFill>
        <p:spPr>
          <a:xfrm>
            <a:off x="4419600" y="1400688"/>
            <a:ext cx="4041775" cy="384572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609600"/>
            <a:ext cx="8839200" cy="609600"/>
          </a:xfrm>
        </p:spPr>
        <p:txBody>
          <a:bodyPr/>
          <a:lstStyle/>
          <a:p>
            <a:r>
              <a:rPr lang="en-US" sz="3600" dirty="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251948"/>
            <a:ext cx="4040188" cy="659352"/>
          </a:xfrm>
        </p:spPr>
        <p:txBody>
          <a:bodyPr/>
          <a:lstStyle/>
          <a:p>
            <a:r>
              <a:rPr lang="en-US" smtClean="0">
                <a:latin typeface="Myriad Pro"/>
                <a:cs typeface="Myriad Pro"/>
              </a:rPr>
              <a:t>Three-part mission</a:t>
            </a:r>
            <a:endParaRPr lang="en-US" dirty="0" smtClean="0">
              <a:latin typeface="Myriad Pro"/>
              <a:cs typeface="Myriad Pro"/>
            </a:endParaRPr>
          </a:p>
        </p:txBody>
      </p:sp>
      <p:sp>
        <p:nvSpPr>
          <p:cNvPr id="12" name="Content Placeholder 11"/>
          <p:cNvSpPr>
            <a:spLocks noGrp="1"/>
          </p:cNvSpPr>
          <p:nvPr>
            <p:ph sz="quarter" idx="2"/>
          </p:nvPr>
        </p:nvSpPr>
        <p:spPr>
          <a:xfrm>
            <a:off x="457200" y="1911300"/>
            <a:ext cx="4040188" cy="3845720"/>
          </a:xfrm>
        </p:spPr>
        <p:txBody>
          <a:bodyPr/>
          <a:lstStyle/>
          <a:p>
            <a:pPr lvl="1"/>
            <a:r>
              <a:rPr lang="en-US" smtClean="0">
                <a:solidFill>
                  <a:schemeClr val="tx2"/>
                </a:solidFill>
                <a:latin typeface="Myriad Pro"/>
                <a:ea typeface="+mn-ea"/>
                <a:cs typeface="Myriad Pro"/>
              </a:rPr>
              <a:t>Research</a:t>
            </a:r>
          </a:p>
          <a:p>
            <a:pPr lvl="1"/>
            <a:r>
              <a:rPr lang="en-US" smtClean="0">
                <a:solidFill>
                  <a:schemeClr val="tx2"/>
                </a:solidFill>
                <a:latin typeface="Myriad Pro"/>
                <a:ea typeface="+mn-ea"/>
                <a:cs typeface="Myriad Pro"/>
              </a:rPr>
              <a:t>Education</a:t>
            </a:r>
          </a:p>
          <a:p>
            <a:pPr lvl="1"/>
            <a:r>
              <a:rPr lang="en-US" smtClean="0">
                <a:solidFill>
                  <a:schemeClr val="tx2"/>
                </a:solidFill>
                <a:latin typeface="Myriad Pro"/>
                <a:ea typeface="+mn-ea"/>
                <a:cs typeface="Myriad Pro"/>
              </a:rPr>
              <a:t>Advisory Service</a:t>
            </a:r>
          </a:p>
          <a:p>
            <a:pPr>
              <a:buNone/>
            </a:pPr>
            <a:endParaRPr lang="en-US"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282900"/>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lvl="0" eaLnBrk="0" fontAlgn="base" hangingPunct="0">
              <a:spcBef>
                <a:spcPct val="20000"/>
              </a:spcBef>
              <a:spcAft>
                <a:spcPct val="0"/>
              </a:spcAft>
              <a:buClr>
                <a:srgbClr val="0BD0D9"/>
              </a:buClr>
              <a:buSzPct val="95000"/>
              <a:defRPr/>
            </a:pPr>
            <a:r>
              <a:rPr lang="en-US" sz="2400" b="1" dirty="0" smtClean="0">
                <a:solidFill>
                  <a:schemeClr val="tx2"/>
                </a:solidFill>
                <a:latin typeface="Myriad Pro"/>
                <a:cs typeface="Myriad Pro"/>
              </a:rPr>
              <a:t>Science for the Bay—</a:t>
            </a:r>
            <a:br>
              <a:rPr lang="en-US" sz="2400" b="1" dirty="0" smtClean="0">
                <a:solidFill>
                  <a:schemeClr val="tx2"/>
                </a:solidFill>
                <a:latin typeface="Myriad Pro"/>
                <a:cs typeface="Myriad Pro"/>
              </a:rPr>
            </a:br>
            <a:r>
              <a:rPr lang="en-US" sz="2400" b="1" dirty="0" smtClean="0">
                <a:solidFill>
                  <a:schemeClr val="tx2"/>
                </a:solidFill>
                <a:latin typeface="Myriad Pro"/>
                <a:cs typeface="Myriad Pro"/>
              </a:rPr>
              <a:t>        Impact for the World</a:t>
            </a:r>
          </a:p>
        </p:txBody>
      </p:sp>
      <p:sp>
        <p:nvSpPr>
          <p:cNvPr id="17" name="Content Placeholder 11"/>
          <p:cNvSpPr txBox="1">
            <a:spLocks/>
          </p:cNvSpPr>
          <p:nvPr/>
        </p:nvSpPr>
        <p:spPr bwMode="auto">
          <a:xfrm>
            <a:off x="457200" y="4044900"/>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Ecosystem Restoration</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1" name="Content Placeholder 12" descr="oyster racks.jpg"/>
          <p:cNvPicPr>
            <a:picLocks noGrp="1" noChangeAspect="1"/>
          </p:cNvPicPr>
          <p:nvPr>
            <p:ph sz="quarter" idx="4"/>
          </p:nvPr>
        </p:nvPicPr>
        <p:blipFill>
          <a:blip r:embed="rId4"/>
          <a:srcRect l="10596" r="10596"/>
          <a:stretch>
            <a:fillRect/>
          </a:stretch>
        </p:blipFill>
        <p:spPr>
          <a:xfrm>
            <a:off x="4572000" y="1524000"/>
            <a:ext cx="4041775" cy="384572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609600"/>
          </a:xfrm>
        </p:spPr>
        <p:txBody>
          <a:bodyPr/>
          <a:lstStyle/>
          <a:p>
            <a:r>
              <a:rPr lang="en-US" sz="3600" smtClean="0">
                <a:latin typeface="Lucida Sans"/>
                <a:cs typeface="Lucida Sans"/>
              </a:rPr>
              <a:t>Virginia Institute of Marine Science</a:t>
            </a:r>
            <a:endParaRPr lang="en-US" sz="3600" dirty="0">
              <a:latin typeface="Lucida Sans"/>
              <a:cs typeface="Lucida Sans"/>
            </a:endParaRPr>
          </a:p>
        </p:txBody>
      </p:sp>
      <p:sp>
        <p:nvSpPr>
          <p:cNvPr id="7" name="Text Placeholder 6"/>
          <p:cNvSpPr>
            <a:spLocks noGrp="1"/>
          </p:cNvSpPr>
          <p:nvPr>
            <p:ph type="body" idx="1"/>
          </p:nvPr>
        </p:nvSpPr>
        <p:spPr>
          <a:xfrm>
            <a:off x="457200" y="1251948"/>
            <a:ext cx="4040188" cy="659352"/>
          </a:xfrm>
        </p:spPr>
        <p:txBody>
          <a:bodyPr/>
          <a:lstStyle/>
          <a:p>
            <a:r>
              <a:rPr lang="en-US" smtClean="0">
                <a:latin typeface="Myriad Pro"/>
                <a:cs typeface="Myriad Pro"/>
              </a:rPr>
              <a:t>Three-part mission</a:t>
            </a:r>
            <a:endParaRPr lang="en-US" dirty="0" smtClean="0">
              <a:latin typeface="Myriad Pro"/>
              <a:cs typeface="Myriad Pro"/>
            </a:endParaRPr>
          </a:p>
        </p:txBody>
      </p:sp>
      <p:sp>
        <p:nvSpPr>
          <p:cNvPr id="12" name="Content Placeholder 11"/>
          <p:cNvSpPr>
            <a:spLocks noGrp="1"/>
          </p:cNvSpPr>
          <p:nvPr>
            <p:ph sz="quarter" idx="2"/>
          </p:nvPr>
        </p:nvSpPr>
        <p:spPr>
          <a:xfrm>
            <a:off x="457200" y="1911300"/>
            <a:ext cx="4040188" cy="3845720"/>
          </a:xfrm>
        </p:spPr>
        <p:txBody>
          <a:bodyPr/>
          <a:lstStyle/>
          <a:p>
            <a:pPr lvl="1"/>
            <a:r>
              <a:rPr lang="en-US" smtClean="0">
                <a:solidFill>
                  <a:schemeClr val="tx2"/>
                </a:solidFill>
                <a:latin typeface="Myriad Pro"/>
                <a:ea typeface="+mn-ea"/>
                <a:cs typeface="Myriad Pro"/>
              </a:rPr>
              <a:t>Research</a:t>
            </a:r>
          </a:p>
          <a:p>
            <a:pPr lvl="1"/>
            <a:r>
              <a:rPr lang="en-US" smtClean="0">
                <a:solidFill>
                  <a:schemeClr val="tx2"/>
                </a:solidFill>
                <a:latin typeface="Myriad Pro"/>
                <a:ea typeface="+mn-ea"/>
                <a:cs typeface="Myriad Pro"/>
              </a:rPr>
              <a:t>Education</a:t>
            </a:r>
          </a:p>
          <a:p>
            <a:pPr lvl="1"/>
            <a:r>
              <a:rPr lang="en-US" smtClean="0">
                <a:solidFill>
                  <a:schemeClr val="tx2"/>
                </a:solidFill>
                <a:latin typeface="Myriad Pro"/>
                <a:ea typeface="+mn-ea"/>
                <a:cs typeface="Myriad Pro"/>
              </a:rPr>
              <a:t>Advisory Service</a:t>
            </a:r>
          </a:p>
          <a:p>
            <a:pPr>
              <a:buNone/>
            </a:pPr>
            <a:endParaRPr lang="en-US" smtClean="0">
              <a:latin typeface="Myriad Pro"/>
              <a:cs typeface="Myriad Pro"/>
            </a:endParaRPr>
          </a:p>
          <a:p>
            <a:endParaRPr lang="en-US" dirty="0">
              <a:latin typeface="Myriad Pro"/>
              <a:cs typeface="Myriad Pro"/>
            </a:endParaRPr>
          </a:p>
        </p:txBody>
      </p:sp>
      <p:sp>
        <p:nvSpPr>
          <p:cNvPr id="16" name="Text Placeholder 6"/>
          <p:cNvSpPr txBox="1">
            <a:spLocks/>
          </p:cNvSpPr>
          <p:nvPr/>
        </p:nvSpPr>
        <p:spPr bwMode="auto">
          <a:xfrm>
            <a:off x="457200" y="3282900"/>
            <a:ext cx="4040188" cy="659352"/>
          </a:xfrm>
          <a:prstGeom prst="rect">
            <a:avLst/>
          </a:prstGeom>
          <a:noFill/>
          <a:ln w="9525">
            <a:noFill/>
            <a:miter lim="800000"/>
            <a:headEnd/>
            <a:tailEnd/>
          </a:ln>
        </p:spPr>
        <p:txBody>
          <a:bodyPr vert="horz" wrap="square" lIns="45720" tIns="0" rIns="45720" bIns="0" numCol="1" anchor="ctr" anchorCtr="0" compatLnSpc="1">
            <a:prstTxWarp prst="textNoShape">
              <a:avLst/>
            </a:prstTxWarp>
            <a:noAutofit/>
          </a:bodyPr>
          <a:lstStyle/>
          <a:p>
            <a:pPr lvl="0" eaLnBrk="0" fontAlgn="base" hangingPunct="0">
              <a:spcBef>
                <a:spcPct val="20000"/>
              </a:spcBef>
              <a:spcAft>
                <a:spcPct val="0"/>
              </a:spcAft>
              <a:buClr>
                <a:srgbClr val="0BD0D9"/>
              </a:buClr>
              <a:buSzPct val="95000"/>
              <a:defRPr/>
            </a:pPr>
            <a:r>
              <a:rPr lang="en-US" sz="2400" b="1" dirty="0" smtClean="0">
                <a:solidFill>
                  <a:schemeClr val="tx2"/>
                </a:solidFill>
                <a:latin typeface="Myriad Pro"/>
                <a:cs typeface="Myriad Pro"/>
              </a:rPr>
              <a:t>Science for the Bay—</a:t>
            </a:r>
            <a:br>
              <a:rPr lang="en-US" sz="2400" b="1" dirty="0" smtClean="0">
                <a:solidFill>
                  <a:schemeClr val="tx2"/>
                </a:solidFill>
                <a:latin typeface="Myriad Pro"/>
                <a:cs typeface="Myriad Pro"/>
              </a:rPr>
            </a:br>
            <a:r>
              <a:rPr lang="en-US" sz="2400" b="1" dirty="0" smtClean="0">
                <a:solidFill>
                  <a:schemeClr val="tx2"/>
                </a:solidFill>
                <a:latin typeface="Myriad Pro"/>
                <a:cs typeface="Myriad Pro"/>
              </a:rPr>
              <a:t>        Impact for the World</a:t>
            </a:r>
          </a:p>
        </p:txBody>
      </p:sp>
      <p:sp>
        <p:nvSpPr>
          <p:cNvPr id="17" name="Content Placeholder 11"/>
          <p:cNvSpPr txBox="1">
            <a:spLocks/>
          </p:cNvSpPr>
          <p:nvPr/>
        </p:nvSpPr>
        <p:spPr bwMode="auto">
          <a:xfrm>
            <a:off x="457200" y="4044900"/>
            <a:ext cx="4040188" cy="1974900"/>
          </a:xfrm>
          <a:prstGeom prst="rect">
            <a:avLst/>
          </a:prstGeom>
        </p:spPr>
        <p:txBody>
          <a:bodyPr vert="horz" lIns="0" tIns="0" rIns="0" bIns="0" rtlCol="0">
            <a:spAutoFit/>
          </a:bodyPr>
          <a:lstStyle/>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Fisheries</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Aquaculture</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Ecosystem Restoration</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Water Quality</a:t>
            </a:r>
          </a:p>
          <a:p>
            <a:pPr marL="914400" marR="0" lvl="1" indent="-396875" defTabSz="914363" fontAlgn="base">
              <a:lnSpc>
                <a:spcPct val="90000"/>
              </a:lnSpc>
              <a:spcBef>
                <a:spcPct val="20000"/>
              </a:spcBef>
              <a:spcAft>
                <a:spcPct val="0"/>
              </a:spcAft>
              <a:buClr>
                <a:schemeClr val="accent1"/>
              </a:buClr>
              <a:buSzPct val="85000"/>
              <a:buFontTx/>
              <a:buBlip>
                <a:blip r:embed="rId3"/>
              </a:buBlip>
              <a:tabLst/>
              <a:defRPr/>
            </a:pPr>
            <a:r>
              <a:rPr lang="en-US" sz="2000" dirty="0" smtClean="0">
                <a:solidFill>
                  <a:schemeClr val="tx2"/>
                </a:solidFill>
                <a:latin typeface="Myriad Pro"/>
                <a:cs typeface="Myriad Pro"/>
              </a:rPr>
              <a:t>Shoreline Studies</a:t>
            </a:r>
          </a:p>
          <a:p>
            <a:pPr marL="273050" marR="0" lvl="0" indent="-273050" defTabSz="914363" fontAlgn="base">
              <a:lnSpc>
                <a:spcPct val="90000"/>
              </a:lnSpc>
              <a:spcBef>
                <a:spcPct val="20000"/>
              </a:spcBef>
              <a:spcAft>
                <a:spcPct val="0"/>
              </a:spcAft>
              <a:buClr>
                <a:srgbClr val="0BD0D9"/>
              </a:buClr>
              <a:buSzPct val="95000"/>
              <a:buFontTx/>
              <a:buChar char=""/>
              <a:tabLst/>
              <a:defRPr/>
            </a:pPr>
            <a:endParaRPr lang="en-US" sz="2000" dirty="0">
              <a:solidFill>
                <a:schemeClr val="tx2"/>
              </a:solidFill>
              <a:latin typeface="Myriad Pro"/>
              <a:cs typeface="Myriad Pro"/>
            </a:endParaRPr>
          </a:p>
        </p:txBody>
      </p:sp>
      <p:pic>
        <p:nvPicPr>
          <p:cNvPr id="13" name="Content Placeholder 12" descr="Oyster Reef6.jpg"/>
          <p:cNvPicPr>
            <a:picLocks noGrp="1" noChangeAspect="1"/>
          </p:cNvPicPr>
          <p:nvPr>
            <p:ph sz="quarter" idx="4"/>
          </p:nvPr>
        </p:nvPicPr>
        <p:blipFill>
          <a:blip r:embed="rId4"/>
          <a:srcRect l="-2538" r="-2538"/>
          <a:stretch>
            <a:fillRect/>
          </a:stretch>
        </p:blipFill>
        <p:spPr>
          <a:xfrm>
            <a:off x="4543905" y="1487837"/>
            <a:ext cx="4041775" cy="384572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starter_slides_75">
  <a:themeElements>
    <a:clrScheme name="VIMS Color Palette">
      <a:dk1>
        <a:sysClr val="windowText" lastClr="000000"/>
      </a:dk1>
      <a:lt1>
        <a:sysClr val="window" lastClr="FFFFFF"/>
      </a:lt1>
      <a:dk2>
        <a:srgbClr val="0088A4"/>
      </a:dk2>
      <a:lt2>
        <a:srgbClr val="DBF5F9"/>
      </a:lt2>
      <a:accent1>
        <a:srgbClr val="00467F"/>
      </a:accent1>
      <a:accent2>
        <a:srgbClr val="7399B1"/>
      </a:accent2>
      <a:accent3>
        <a:srgbClr val="699AC5"/>
      </a:accent3>
      <a:accent4>
        <a:srgbClr val="DBD0A7"/>
      </a:accent4>
      <a:accent5>
        <a:srgbClr val="EB7B28"/>
      </a:accent5>
      <a:accent6>
        <a:srgbClr val="65714B"/>
      </a:accent6>
      <a:hlink>
        <a:srgbClr val="E2D700"/>
      </a:hlink>
      <a:folHlink>
        <a:srgbClr val="85DFD0"/>
      </a:folHlink>
    </a:clrScheme>
    <a:fontScheme name="VIMS Fonts">
      <a:majorFont>
        <a:latin typeface="Lucida Sans"/>
        <a:ea typeface=""/>
        <a:cs typeface=""/>
      </a:majorFont>
      <a:minorFont>
        <a:latin typeface="Lucida Sans"/>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starter_slides_75.potx</Template>
  <TotalTime>179</TotalTime>
  <Words>749</Words>
  <Application>Microsoft Macintosh PowerPoint</Application>
  <PresentationFormat>On-screen Show (4:3)</PresentationFormat>
  <Paragraphs>369</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starter_slides_75</vt:lpstr>
      <vt:lpstr>White with Courier font for code slides</vt:lpstr>
      <vt:lpstr>Virginia Institute of Marine Science</vt:lpstr>
      <vt:lpstr>Virginia Institute of Marine Science</vt:lpstr>
      <vt:lpstr>Virginia Institute of Marine Science</vt:lpstr>
      <vt:lpstr>Virginia Institute of Marine Science</vt:lpstr>
      <vt:lpstr>Virginia Institute of Marine Science</vt:lpstr>
      <vt:lpstr>Virginia Institute of Marine Science</vt:lpstr>
      <vt:lpstr>Virginia Institute of Marine Science</vt:lpstr>
      <vt:lpstr>Virginia Institute of Marine Science</vt:lpstr>
      <vt:lpstr>Virginia Institute of Marine Science</vt:lpstr>
      <vt:lpstr>Virginia Institute of Marine Science</vt:lpstr>
      <vt:lpstr>Virginia Institute of Marine Science</vt:lpstr>
      <vt:lpstr>Title of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sstein</dc:creator>
  <cp:lastModifiedBy>David Malmquist</cp:lastModifiedBy>
  <cp:revision>24</cp:revision>
  <dcterms:created xsi:type="dcterms:W3CDTF">2012-02-21T17:29:50Z</dcterms:created>
  <dcterms:modified xsi:type="dcterms:W3CDTF">2016-08-25T14:57:04Z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