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D4F2"/>
    <a:srgbClr val="A7AB75"/>
    <a:srgbClr val="31E360"/>
    <a:srgbClr val="6F8A5C"/>
    <a:srgbClr val="E911C0"/>
    <a:srgbClr val="610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390F9-E257-9F91-ABB3-CC84687C1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99AF2-763D-0D59-3C33-E64972453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8EA60-4D5F-A9E1-CBB0-2239CF12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4B53D-2202-179F-4281-642EC0138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52279-EF73-25E5-89C9-7E5A2208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2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3B72D-1B36-D5AD-D0BF-79A20293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C07279-D959-297A-CDF3-ED263A328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93D07-87A0-2BAD-95B6-0EC80DC5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755F3-AD34-096B-1ABE-F0B3A3998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E6BC6-9240-C6A4-75A3-F4FF5F79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2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F208DA-BF9D-D987-A369-085279D1A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36F5EB-FF6D-0C1F-232D-3872DD9BD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00BD7-D5E2-39BA-0EB2-EDDBC23A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0EEEE-06FB-7EBE-3DA8-8B843803F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160E1-5C64-F9BD-3536-EEF1F142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3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C8A45-6192-9036-337A-8EBC64A52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D771-8060-2806-7B9B-17B57B30C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5CD95-4883-6534-C20A-81329A79D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E4C60-FDDA-6F74-EA6A-CF84B7D75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2C281-57D3-A6C5-CD05-2EFC01EB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4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2F68-0F54-9EA5-A865-0F0E4F138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A1BA8-AF7D-A893-0E5F-687A29DE5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0AAD0-81DD-2B17-233F-3860D61E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F2DEF-B39E-5604-E4CD-6213A0D18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1852-ECF5-1C7C-97E6-4BD74ACE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1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1A050-F310-B019-EB61-F93E57A18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A1D7B-0101-9DEB-170D-99039E98A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4BE81-D1CC-A6BF-F4B7-977AAA8B6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F2F90-F994-4327-126A-98092D24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645B9-F388-57F0-FD62-15000CA0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159CF-3F6D-8887-55A3-1CA90C25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0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15AA-E4A1-A142-B649-DC0F7DBD5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E6333-BFE4-AB1D-B0CE-AFCAB8A57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BEF5D-24EE-4CF2-1E16-E27076A8A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8D3FA1-B6A0-C30F-912D-471C1F7B3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41172-F612-DA2D-9633-1DBB37AE0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119E56-3941-E25E-F380-A3FE9D0E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7A4DA0-2B58-B026-D796-1DFB983D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C5A7A5-9BF9-07B6-32AA-48579B8E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629E4-035B-C7B3-7F86-5E431A164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9A0D1-A85E-17FD-A80B-03FBD18B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E41F0C-2CA2-0E72-EF2E-AE3F9884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10095-5474-4DC4-BB4E-439BF708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2E2E5-0B89-32ED-AF1B-A82EFD39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244C2B-123E-A6FD-2A6C-CF6F44A7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D419D-51EC-9D98-3951-8BF70F2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321BC-B602-CBAF-A985-82E0059C9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264A9-88DD-F2A6-9BF7-314EB187D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D3503-05DE-7C12-B91D-C6AA5DDFE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BB445-BA25-55CC-B9E4-73A84EF7B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314DA-C131-C470-E470-915FC820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680DA-A87A-D00A-391D-F7423EC67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741C4-D97D-1854-E53D-3E9A6E252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43158-2BFC-1AC9-EDF4-0B99635B1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1EFF2-E1DF-9E99-77BD-370F8B9A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D8EBA-03F8-81BE-1577-C7629532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C8A6E-793D-11A7-F58D-29C2CBD39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51B96-46A3-DCC8-6198-49FF0507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D3EB0-D906-6D30-1D32-6AFC12802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4264E-A5F8-30BE-4A69-B46DE444A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2570A-BFC4-3AB0-23A0-550A83C02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CD54B-5417-48A0-8307-33DA9F914AC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D5D8E-F3E4-B0CD-C2D8-CBF2565977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6C1BD-BFD5-DDA7-077C-9C8966D45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CD7B7-CCE1-41A1-8D9A-EBF378AC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0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5" name="Picture 47">
            <a:extLst>
              <a:ext uri="{FF2B5EF4-FFF2-40B4-BE49-F238E27FC236}">
                <a16:creationId xmlns:a16="http://schemas.microsoft.com/office/drawing/2014/main" id="{A92D3E07-0BF3-D81C-E0B1-2750F3610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15888" cy="3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8" name="Picture 4">
            <a:extLst>
              <a:ext uri="{FF2B5EF4-FFF2-40B4-BE49-F238E27FC236}">
                <a16:creationId xmlns:a16="http://schemas.microsoft.com/office/drawing/2014/main" id="{7DCD8292-466F-FD37-E867-BFFDF5977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44563"/>
            <a:ext cx="114300" cy="3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14">
            <a:extLst>
              <a:ext uri="{FF2B5EF4-FFF2-40B4-BE49-F238E27FC236}">
                <a16:creationId xmlns:a16="http://schemas.microsoft.com/office/drawing/2014/main" id="{BB910131-1766-D553-35B7-9BC91CD5A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389" y="2065467"/>
            <a:ext cx="2734134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Living Shoreline Treatments On Site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 Living Shoreline Treatment Polygon(s)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43">
            <a:extLst>
              <a:ext uri="{FF2B5EF4-FFF2-40B4-BE49-F238E27FC236}">
                <a16:creationId xmlns:a16="http://schemas.microsoft.com/office/drawing/2014/main" id="{73E5822E-B5D8-14FE-4246-BC19F07E4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70" y="2073275"/>
            <a:ext cx="1832828" cy="1032246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 Stations/Points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photo station points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42">
            <a:extLst>
              <a:ext uri="{FF2B5EF4-FFF2-40B4-BE49-F238E27FC236}">
                <a16:creationId xmlns:a16="http://schemas.microsoft.com/office/drawing/2014/main" id="{51A27A4A-3BC8-A7A0-C104-FDDD8DDBC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580" y="2105342"/>
            <a:ext cx="2028825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Protected Shoreline Length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Protected Shoreline line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41">
            <a:extLst>
              <a:ext uri="{FF2B5EF4-FFF2-40B4-BE49-F238E27FC236}">
                <a16:creationId xmlns:a16="http://schemas.microsoft.com/office/drawing/2014/main" id="{BBAC0325-D1BB-1575-4878-874B6A48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0830" y="2057717"/>
            <a:ext cx="1981200" cy="8572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 Reference Point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Survey Reference point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FE135E7E-FBE6-C8C6-A904-1C3D7FE03F63}"/>
              </a:ext>
            </a:extLst>
          </p:cNvPr>
          <p:cNvSpPr txBox="1"/>
          <p:nvPr/>
        </p:nvSpPr>
        <p:spPr>
          <a:xfrm>
            <a:off x="1519238" y="1699211"/>
            <a:ext cx="304800" cy="3619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endParaRPr lang="en-US" sz="11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38">
            <a:extLst>
              <a:ext uri="{FF2B5EF4-FFF2-40B4-BE49-F238E27FC236}">
                <a16:creationId xmlns:a16="http://schemas.microsoft.com/office/drawing/2014/main" id="{DD2B6A02-1437-5693-FDA2-BD0630F0A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581" y="1749425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7">
            <a:extLst>
              <a:ext uri="{FF2B5EF4-FFF2-40B4-BE49-F238E27FC236}">
                <a16:creationId xmlns:a16="http://schemas.microsoft.com/office/drawing/2014/main" id="{60A47BF0-BAF3-C0E9-F678-50D4B6865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3116" y="1774631"/>
            <a:ext cx="333375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36">
            <a:extLst>
              <a:ext uri="{FF2B5EF4-FFF2-40B4-BE49-F238E27FC236}">
                <a16:creationId xmlns:a16="http://schemas.microsoft.com/office/drawing/2014/main" id="{2F216EF9-1AA8-8CE1-E3E5-A61277B11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823" y="1737311"/>
            <a:ext cx="333375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35">
            <a:extLst>
              <a:ext uri="{FF2B5EF4-FFF2-40B4-BE49-F238E27FC236}">
                <a16:creationId xmlns:a16="http://schemas.microsoft.com/office/drawing/2014/main" id="{864D40BF-4F08-0F0D-915F-F0891CAE7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610" y="4078288"/>
            <a:ext cx="1447800" cy="323851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Erosion Evidence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 Box 34">
            <a:extLst>
              <a:ext uri="{FF2B5EF4-FFF2-40B4-BE49-F238E27FC236}">
                <a16:creationId xmlns:a16="http://schemas.microsoft.com/office/drawing/2014/main" id="{71473F2C-C1A5-D576-81EE-0B24F75DF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262" y="4001492"/>
            <a:ext cx="1857375" cy="5048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Marsh Vegetation Community Zones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31">
            <a:extLst>
              <a:ext uri="{FF2B5EF4-FFF2-40B4-BE49-F238E27FC236}">
                <a16:creationId xmlns:a16="http://schemas.microsoft.com/office/drawing/2014/main" id="{3FAC13C3-846B-6D96-EC08-5CFAEFC32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9" y="4047772"/>
            <a:ext cx="1285875" cy="5048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Planted Marsh Area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id="{E7E5E9E3-FDAE-4665-9D27-85C118762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41" y="3935624"/>
            <a:ext cx="2133014" cy="10477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Shoreline Structures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Delineate Shoreline Structure line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7">
            <a:extLst>
              <a:ext uri="{FF2B5EF4-FFF2-40B4-BE49-F238E27FC236}">
                <a16:creationId xmlns:a16="http://schemas.microsoft.com/office/drawing/2014/main" id="{2C02953D-84B9-AC83-AD08-6FC5BDF17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34" y="5618351"/>
            <a:ext cx="1695450" cy="10953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altLang="en-US" sz="11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</a:t>
            </a: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Point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Data Location Point(s)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26">
            <a:extLst>
              <a:ext uri="{FF2B5EF4-FFF2-40B4-BE49-F238E27FC236}">
                <a16:creationId xmlns:a16="http://schemas.microsoft.com/office/drawing/2014/main" id="{1CAC4C18-11B0-DAA3-DA59-545E077A4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935" y="4087696"/>
            <a:ext cx="1571625" cy="7429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Transects &amp; Plots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Transect Plot points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79" name="Group 2078">
            <a:extLst>
              <a:ext uri="{FF2B5EF4-FFF2-40B4-BE49-F238E27FC236}">
                <a16:creationId xmlns:a16="http://schemas.microsoft.com/office/drawing/2014/main" id="{6A2D16B6-81D4-5642-71E0-A7F3AA0371EA}"/>
              </a:ext>
            </a:extLst>
          </p:cNvPr>
          <p:cNvGrpSpPr/>
          <p:nvPr/>
        </p:nvGrpSpPr>
        <p:grpSpPr>
          <a:xfrm>
            <a:off x="6679661" y="5395505"/>
            <a:ext cx="1510553" cy="1362387"/>
            <a:chOff x="7394897" y="5314529"/>
            <a:chExt cx="1990725" cy="1204264"/>
          </a:xfrm>
        </p:grpSpPr>
        <p:sp>
          <p:nvSpPr>
            <p:cNvPr id="18" name="Text Box 29">
              <a:extLst>
                <a:ext uri="{FF2B5EF4-FFF2-40B4-BE49-F238E27FC236}">
                  <a16:creationId xmlns:a16="http://schemas.microsoft.com/office/drawing/2014/main" id="{6AF24AE2-376A-E701-0EB2-0E20406020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4897" y="5638379"/>
              <a:ext cx="1990725" cy="88041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Planted High Marsh Event -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Delineate Planted High Marsh Area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25">
              <a:extLst>
                <a:ext uri="{FF2B5EF4-FFF2-40B4-BE49-F238E27FC236}">
                  <a16:creationId xmlns:a16="http://schemas.microsoft.com/office/drawing/2014/main" id="{8C4EB6A7-A09D-2F01-0EA9-8709379C56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9606" y="5314529"/>
              <a:ext cx="447675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69" name="Group 2068">
            <a:extLst>
              <a:ext uri="{FF2B5EF4-FFF2-40B4-BE49-F238E27FC236}">
                <a16:creationId xmlns:a16="http://schemas.microsoft.com/office/drawing/2014/main" id="{970B3A1D-05B2-0C39-51A1-F6A35754216A}"/>
              </a:ext>
            </a:extLst>
          </p:cNvPr>
          <p:cNvGrpSpPr/>
          <p:nvPr/>
        </p:nvGrpSpPr>
        <p:grpSpPr>
          <a:xfrm>
            <a:off x="4835338" y="5402996"/>
            <a:ext cx="1653088" cy="1289915"/>
            <a:chOff x="5341155" y="5223598"/>
            <a:chExt cx="1971675" cy="1289915"/>
          </a:xfrm>
        </p:grpSpPr>
        <p:sp>
          <p:nvSpPr>
            <p:cNvPr id="17" name="Text Box 30">
              <a:extLst>
                <a:ext uri="{FF2B5EF4-FFF2-40B4-BE49-F238E27FC236}">
                  <a16:creationId xmlns:a16="http://schemas.microsoft.com/office/drawing/2014/main" id="{75DF4D79-F11E-17EF-D8BD-23E645627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1155" y="5561013"/>
              <a:ext cx="1971675" cy="9525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Planted Low Marsh Event -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Delineate Planted Low Marsh Area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24">
              <a:extLst>
                <a:ext uri="{FF2B5EF4-FFF2-40B4-BE49-F238E27FC236}">
                  <a16:creationId xmlns:a16="http://schemas.microsoft.com/office/drawing/2014/main" id="{A4AD96AB-BE6F-EF8A-5EEC-3D2D2059E9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6307" y="5223598"/>
              <a:ext cx="457200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76" name="Group 2075">
            <a:extLst>
              <a:ext uri="{FF2B5EF4-FFF2-40B4-BE49-F238E27FC236}">
                <a16:creationId xmlns:a16="http://schemas.microsoft.com/office/drawing/2014/main" id="{939A53D3-88E3-8705-83EF-09CDC0BBD520}"/>
              </a:ext>
            </a:extLst>
          </p:cNvPr>
          <p:cNvGrpSpPr/>
          <p:nvPr/>
        </p:nvGrpSpPr>
        <p:grpSpPr>
          <a:xfrm>
            <a:off x="3463244" y="5604538"/>
            <a:ext cx="1200150" cy="1153355"/>
            <a:chOff x="3824968" y="5618351"/>
            <a:chExt cx="1200150" cy="1153355"/>
          </a:xfrm>
        </p:grpSpPr>
        <p:sp>
          <p:nvSpPr>
            <p:cNvPr id="15" name="Text Box 32">
              <a:extLst>
                <a:ext uri="{FF2B5EF4-FFF2-40B4-BE49-F238E27FC236}">
                  <a16:creationId xmlns:a16="http://schemas.microsoft.com/office/drawing/2014/main" id="{41B47B80-4F66-3E48-3F41-19EFE5D5D4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4968" y="5945188"/>
              <a:ext cx="1200150" cy="82651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High Marsh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Delineate Low Marsh Zone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0E85E4CB-54C0-BF57-72EF-1A2666296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953" y="5618351"/>
              <a:ext cx="390525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74" name="Group 2073">
            <a:extLst>
              <a:ext uri="{FF2B5EF4-FFF2-40B4-BE49-F238E27FC236}">
                <a16:creationId xmlns:a16="http://schemas.microsoft.com/office/drawing/2014/main" id="{D4E6053F-9736-B9A8-68CC-25457BCCCA90}"/>
              </a:ext>
            </a:extLst>
          </p:cNvPr>
          <p:cNvGrpSpPr/>
          <p:nvPr/>
        </p:nvGrpSpPr>
        <p:grpSpPr>
          <a:xfrm>
            <a:off x="1973114" y="5541076"/>
            <a:ext cx="1298895" cy="1216817"/>
            <a:chOff x="2506514" y="5534025"/>
            <a:chExt cx="1298895" cy="1216817"/>
          </a:xfrm>
        </p:grpSpPr>
        <p:sp>
          <p:nvSpPr>
            <p:cNvPr id="14" name="Text Box 1">
              <a:extLst>
                <a:ext uri="{FF2B5EF4-FFF2-40B4-BE49-F238E27FC236}">
                  <a16:creationId xmlns:a16="http://schemas.microsoft.com/office/drawing/2014/main" id="{70128783-6D9E-E6E5-7FC9-C391B1A2B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514" y="5858123"/>
              <a:ext cx="1298895" cy="89271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Low Marsh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Delineate Low Marsh Zone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Text Box 22">
              <a:extLst>
                <a:ext uri="{FF2B5EF4-FFF2-40B4-BE49-F238E27FC236}">
                  <a16:creationId xmlns:a16="http://schemas.microsoft.com/office/drawing/2014/main" id="{4CBA0482-5F65-1F9C-136D-13DC0B961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0460" y="5534025"/>
              <a:ext cx="371475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6" name="Text Box 21">
            <a:extLst>
              <a:ext uri="{FF2B5EF4-FFF2-40B4-BE49-F238E27FC236}">
                <a16:creationId xmlns:a16="http://schemas.microsoft.com/office/drawing/2014/main" id="{936F397A-77DA-4DE1-C44E-6B30E4DE8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430" y="5294501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866EA331-685F-B208-BE1A-5531CBAD6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6198" y="3754438"/>
            <a:ext cx="38100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9">
            <a:extLst>
              <a:ext uri="{FF2B5EF4-FFF2-40B4-BE49-F238E27FC236}">
                <a16:creationId xmlns:a16="http://schemas.microsoft.com/office/drawing/2014/main" id="{AB8860B1-C61E-6C18-1554-4F15E6585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872" y="3754438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18">
            <a:extLst>
              <a:ext uri="{FF2B5EF4-FFF2-40B4-BE49-F238E27FC236}">
                <a16:creationId xmlns:a16="http://schemas.microsoft.com/office/drawing/2014/main" id="{CCC1185F-63B2-E39D-5D8F-F45ABF41F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6856" y="3723164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17">
            <a:extLst>
              <a:ext uri="{FF2B5EF4-FFF2-40B4-BE49-F238E27FC236}">
                <a16:creationId xmlns:a16="http://schemas.microsoft.com/office/drawing/2014/main" id="{6CA05B18-4335-B117-6424-C4B18C6CD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2093" y="3669705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FC75BA94-2904-0562-188B-AE143C6A2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892" y="3613945"/>
            <a:ext cx="285750" cy="3238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AF0F62-00C5-F9BA-B696-8185F32DBC61}"/>
              </a:ext>
            </a:extLst>
          </p:cNvPr>
          <p:cNvCxnSpPr>
            <a:cxnSpLocks/>
          </p:cNvCxnSpPr>
          <p:nvPr/>
        </p:nvCxnSpPr>
        <p:spPr>
          <a:xfrm flipH="1">
            <a:off x="1838325" y="1546289"/>
            <a:ext cx="4084281" cy="1772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">
            <a:extLst>
              <a:ext uri="{FF2B5EF4-FFF2-40B4-BE49-F238E27FC236}">
                <a16:creationId xmlns:a16="http://schemas.microsoft.com/office/drawing/2014/main" id="{2DEAD869-FCC4-14B3-6417-A7022DEC5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9341" y="400844"/>
            <a:ext cx="2748598" cy="11239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 Site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 Monitoring Site polygon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 information fields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3D5190B-78B3-4191-B6B8-B04530920CF4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4427456" y="1525581"/>
            <a:ext cx="1427062" cy="2238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D78A460-F5F6-F986-9C1D-E4FE46ED371F}"/>
              </a:ext>
            </a:extLst>
          </p:cNvPr>
          <p:cNvCxnSpPr>
            <a:cxnSpLocks/>
          </p:cNvCxnSpPr>
          <p:nvPr/>
        </p:nvCxnSpPr>
        <p:spPr>
          <a:xfrm>
            <a:off x="5854324" y="1543471"/>
            <a:ext cx="4369499" cy="20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FDCDFFB-4ADC-AFC8-6E63-57C634313230}"/>
              </a:ext>
            </a:extLst>
          </p:cNvPr>
          <p:cNvCxnSpPr>
            <a:cxnSpLocks/>
          </p:cNvCxnSpPr>
          <p:nvPr/>
        </p:nvCxnSpPr>
        <p:spPr>
          <a:xfrm>
            <a:off x="5854324" y="1535142"/>
            <a:ext cx="1488793" cy="2574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46BC3FF-466F-BB7A-A2DB-C03A02EDEC17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666874" y="3208467"/>
            <a:ext cx="2760582" cy="4086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8262E8F-0FF0-00C5-692A-783832F09BFB}"/>
              </a:ext>
            </a:extLst>
          </p:cNvPr>
          <p:cNvCxnSpPr>
            <a:cxnSpLocks/>
            <a:stCxn id="26" idx="0"/>
          </p:cNvCxnSpPr>
          <p:nvPr/>
        </p:nvCxnSpPr>
        <p:spPr>
          <a:xfrm flipV="1">
            <a:off x="904305" y="4983374"/>
            <a:ext cx="467587" cy="3111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DAB77E5-0F76-C1D9-8A6B-4C4E78AF7AE1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812722" y="3208467"/>
            <a:ext cx="614734" cy="4627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AACD5C6-85FE-6FBA-BF3F-04E55D562091}"/>
              </a:ext>
            </a:extLst>
          </p:cNvPr>
          <p:cNvCxnSpPr>
            <a:cxnSpLocks/>
            <a:stCxn id="25" idx="0"/>
            <a:endCxn id="13" idx="2"/>
          </p:cNvCxnSpPr>
          <p:nvPr/>
        </p:nvCxnSpPr>
        <p:spPr>
          <a:xfrm flipV="1">
            <a:off x="2602798" y="4506317"/>
            <a:ext cx="1188152" cy="10347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02F403F-E733-870A-50C3-FECD281AFC1E}"/>
              </a:ext>
            </a:extLst>
          </p:cNvPr>
          <p:cNvCxnSpPr>
            <a:cxnSpLocks/>
            <a:stCxn id="13" idx="2"/>
            <a:endCxn id="24" idx="0"/>
          </p:cNvCxnSpPr>
          <p:nvPr/>
        </p:nvCxnSpPr>
        <p:spPr>
          <a:xfrm>
            <a:off x="3790950" y="4506317"/>
            <a:ext cx="309542" cy="10982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A3B59D2-EE80-0521-95B2-8A6EA0E358BF}"/>
              </a:ext>
            </a:extLst>
          </p:cNvPr>
          <p:cNvCxnSpPr>
            <a:cxnSpLocks/>
          </p:cNvCxnSpPr>
          <p:nvPr/>
        </p:nvCxnSpPr>
        <p:spPr>
          <a:xfrm flipH="1" flipV="1">
            <a:off x="4307958" y="3213468"/>
            <a:ext cx="1322529" cy="5089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8E48E34-8C85-D4D2-7DA5-12A75FE2A1DF}"/>
              </a:ext>
            </a:extLst>
          </p:cNvPr>
          <p:cNvCxnSpPr>
            <a:cxnSpLocks/>
          </p:cNvCxnSpPr>
          <p:nvPr/>
        </p:nvCxnSpPr>
        <p:spPr>
          <a:xfrm flipH="1">
            <a:off x="5716639" y="4558735"/>
            <a:ext cx="77884" cy="843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2378E16-78CA-F204-BABE-932D3D85E062}"/>
              </a:ext>
            </a:extLst>
          </p:cNvPr>
          <p:cNvCxnSpPr>
            <a:cxnSpLocks/>
          </p:cNvCxnSpPr>
          <p:nvPr/>
        </p:nvCxnSpPr>
        <p:spPr>
          <a:xfrm>
            <a:off x="5797174" y="4544581"/>
            <a:ext cx="1391534" cy="8580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B473F3D-2408-6C75-2570-39A8D459A774}"/>
              </a:ext>
            </a:extLst>
          </p:cNvPr>
          <p:cNvCxnSpPr>
            <a:cxnSpLocks/>
            <a:endCxn id="4" idx="2"/>
          </p:cNvCxnSpPr>
          <p:nvPr/>
        </p:nvCxnSpPr>
        <p:spPr>
          <a:xfrm flipH="1" flipV="1">
            <a:off x="4427456" y="3208467"/>
            <a:ext cx="3516416" cy="5484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DE3996-67E1-ED53-2D32-5CE488306CED}"/>
              </a:ext>
            </a:extLst>
          </p:cNvPr>
          <p:cNvCxnSpPr>
            <a:cxnSpLocks/>
          </p:cNvCxnSpPr>
          <p:nvPr/>
        </p:nvCxnSpPr>
        <p:spPr>
          <a:xfrm flipH="1" flipV="1">
            <a:off x="4319341" y="3232785"/>
            <a:ext cx="5856857" cy="53510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14">
            <a:extLst>
              <a:ext uri="{FF2B5EF4-FFF2-40B4-BE49-F238E27FC236}">
                <a16:creationId xmlns:a16="http://schemas.microsoft.com/office/drawing/2014/main" id="{7A24EB3C-3A29-4D27-E23B-32937BB5466A}"/>
              </a:ext>
            </a:extLst>
          </p:cNvPr>
          <p:cNvSpPr txBox="1"/>
          <p:nvPr/>
        </p:nvSpPr>
        <p:spPr>
          <a:xfrm>
            <a:off x="5595302" y="38894"/>
            <a:ext cx="304800" cy="3619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endParaRPr lang="en-US" sz="11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5">
            <a:extLst>
              <a:ext uri="{FF2B5EF4-FFF2-40B4-BE49-F238E27FC236}">
                <a16:creationId xmlns:a16="http://schemas.microsoft.com/office/drawing/2014/main" id="{4B035EE2-79A7-7F59-7D5F-30DF9B275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8621" y="106363"/>
            <a:ext cx="2854133" cy="1038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Create/Delineate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use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gps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location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Add points manually to create features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51">
            <a:extLst>
              <a:ext uri="{FF2B5EF4-FFF2-40B4-BE49-F238E27FC236}">
                <a16:creationId xmlns:a16="http://schemas.microsoft.com/office/drawing/2014/main" id="{1C9E7DAD-2291-A4EB-D15C-E96437FAD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" name="Rectangle 54">
            <a:extLst>
              <a:ext uri="{FF2B5EF4-FFF2-40B4-BE49-F238E27FC236}">
                <a16:creationId xmlns:a16="http://schemas.microsoft.com/office/drawing/2014/main" id="{A54802AB-F991-36A4-F3B0-8FE260E0C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8600" y="108519"/>
            <a:ext cx="249538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 (Set-Up) Site Visit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59">
            <a:extLst>
              <a:ext uri="{FF2B5EF4-FFF2-40B4-BE49-F238E27FC236}">
                <a16:creationId xmlns:a16="http://schemas.microsoft.com/office/drawing/2014/main" id="{0FC81478-920E-189E-76CF-5333BA2B4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4456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6" name="Picture 2055" descr="Image preview">
            <a:extLst>
              <a:ext uri="{FF2B5EF4-FFF2-40B4-BE49-F238E27FC236}">
                <a16:creationId xmlns:a16="http://schemas.microsoft.com/office/drawing/2014/main" id="{94E56D03-8724-3A14-5EEE-6B76712B5D7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52" y="2132684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7" name="Picture 2056" descr="Image preview">
            <a:extLst>
              <a:ext uri="{FF2B5EF4-FFF2-40B4-BE49-F238E27FC236}">
                <a16:creationId xmlns:a16="http://schemas.microsoft.com/office/drawing/2014/main" id="{E24A1A85-48DA-C376-667E-D21F18E8E03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543" y="2125912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8" name="Picture 2057" descr="Image preview">
            <a:extLst>
              <a:ext uri="{FF2B5EF4-FFF2-40B4-BE49-F238E27FC236}">
                <a16:creationId xmlns:a16="http://schemas.microsoft.com/office/drawing/2014/main" id="{87F2654F-7FBC-EF02-2ACC-D9B14FF9A01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425" y="2168527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9" name="Picture 2058" descr="Image preview">
            <a:extLst>
              <a:ext uri="{FF2B5EF4-FFF2-40B4-BE49-F238E27FC236}">
                <a16:creationId xmlns:a16="http://schemas.microsoft.com/office/drawing/2014/main" id="{9559F7BA-156D-A620-E54B-9BC6259B1D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0214" y="2078062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0" name="Picture 2059" descr="Image preview">
            <a:extLst>
              <a:ext uri="{FF2B5EF4-FFF2-40B4-BE49-F238E27FC236}">
                <a16:creationId xmlns:a16="http://schemas.microsoft.com/office/drawing/2014/main" id="{5C775E6D-7841-B478-6EB5-2AFD3729CA4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21" y="3992397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1" name="Picture 2060" descr="Image preview">
            <a:extLst>
              <a:ext uri="{FF2B5EF4-FFF2-40B4-BE49-F238E27FC236}">
                <a16:creationId xmlns:a16="http://schemas.microsoft.com/office/drawing/2014/main" id="{70B32A77-EFAD-27E5-9546-C4117400D19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806" y="4070099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2" name="Picture 2061" descr="Image preview">
            <a:extLst>
              <a:ext uri="{FF2B5EF4-FFF2-40B4-BE49-F238E27FC236}">
                <a16:creationId xmlns:a16="http://schemas.microsoft.com/office/drawing/2014/main" id="{307B1BCF-2F09-5C1C-699F-6099CF957FE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974" y="4070099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3" name="Picture 2062" descr="Image preview">
            <a:extLst>
              <a:ext uri="{FF2B5EF4-FFF2-40B4-BE49-F238E27FC236}">
                <a16:creationId xmlns:a16="http://schemas.microsoft.com/office/drawing/2014/main" id="{2F787B6B-97AD-648F-717F-A5657848C3C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474" y="4164459"/>
            <a:ext cx="180975" cy="16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4" name="Picture 2063" descr="Image preview">
            <a:extLst>
              <a:ext uri="{FF2B5EF4-FFF2-40B4-BE49-F238E27FC236}">
                <a16:creationId xmlns:a16="http://schemas.microsoft.com/office/drawing/2014/main" id="{BBD694BC-2616-02D5-1727-4ADC80D9C6B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8778" y="4116810"/>
            <a:ext cx="180975" cy="161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70" name="Group 2069">
            <a:extLst>
              <a:ext uri="{FF2B5EF4-FFF2-40B4-BE49-F238E27FC236}">
                <a16:creationId xmlns:a16="http://schemas.microsoft.com/office/drawing/2014/main" id="{17E83EFF-8E0C-514B-C7C9-FF01041B6839}"/>
              </a:ext>
            </a:extLst>
          </p:cNvPr>
          <p:cNvGrpSpPr/>
          <p:nvPr/>
        </p:nvGrpSpPr>
        <p:grpSpPr>
          <a:xfrm>
            <a:off x="8848136" y="5098595"/>
            <a:ext cx="1510553" cy="1589990"/>
            <a:chOff x="5341155" y="5246428"/>
            <a:chExt cx="1971675" cy="1267085"/>
          </a:xfrm>
        </p:grpSpPr>
        <p:sp>
          <p:nvSpPr>
            <p:cNvPr id="2071" name="Text Box 30">
              <a:extLst>
                <a:ext uri="{FF2B5EF4-FFF2-40B4-BE49-F238E27FC236}">
                  <a16:creationId xmlns:a16="http://schemas.microsoft.com/office/drawing/2014/main" id="{3668BC12-6BF3-952E-FBA3-0B3DFB4C86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1155" y="5561013"/>
              <a:ext cx="1971675" cy="9525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Bank Erosion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Create </a:t>
              </a: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Bank Erosion p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oint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information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fields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2" name="Text Box 24">
              <a:extLst>
                <a:ext uri="{FF2B5EF4-FFF2-40B4-BE49-F238E27FC236}">
                  <a16:creationId xmlns:a16="http://schemas.microsoft.com/office/drawing/2014/main" id="{D20770C3-106A-1E76-2B5F-61912323C6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03769" y="5246428"/>
              <a:ext cx="600499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9a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83" name="Group 2082">
            <a:extLst>
              <a:ext uri="{FF2B5EF4-FFF2-40B4-BE49-F238E27FC236}">
                <a16:creationId xmlns:a16="http://schemas.microsoft.com/office/drawing/2014/main" id="{15B332F9-E738-B1B7-C407-2E974FA2B00C}"/>
              </a:ext>
            </a:extLst>
          </p:cNvPr>
          <p:cNvGrpSpPr/>
          <p:nvPr/>
        </p:nvGrpSpPr>
        <p:grpSpPr>
          <a:xfrm>
            <a:off x="10526072" y="5093200"/>
            <a:ext cx="1510553" cy="1607012"/>
            <a:chOff x="5341155" y="5232863"/>
            <a:chExt cx="1971675" cy="1280650"/>
          </a:xfrm>
        </p:grpSpPr>
        <p:sp>
          <p:nvSpPr>
            <p:cNvPr id="2084" name="Text Box 30">
              <a:extLst>
                <a:ext uri="{FF2B5EF4-FFF2-40B4-BE49-F238E27FC236}">
                  <a16:creationId xmlns:a16="http://schemas.microsoft.com/office/drawing/2014/main" id="{C17F9DCA-6B5D-89B8-45B3-502CA3196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1155" y="5561013"/>
              <a:ext cx="1971675" cy="9525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lang="en-US" altLang="en-US" sz="1100" b="1" u="sng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Marsh Edge</a:t>
              </a: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Erosion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Create Marsh Edge </a:t>
              </a: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Erosion p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oint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information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fields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5" name="Text Box 24">
              <a:extLst>
                <a:ext uri="{FF2B5EF4-FFF2-40B4-BE49-F238E27FC236}">
                  <a16:creationId xmlns:a16="http://schemas.microsoft.com/office/drawing/2014/main" id="{3F283621-8636-3746-1D74-60F21653B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0598" y="5232863"/>
              <a:ext cx="600499" cy="323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9b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2086" name="Straight Connector 2085">
            <a:extLst>
              <a:ext uri="{FF2B5EF4-FFF2-40B4-BE49-F238E27FC236}">
                <a16:creationId xmlns:a16="http://schemas.microsoft.com/office/drawing/2014/main" id="{600DE986-7D2C-F824-B610-83CDDBC09AA4}"/>
              </a:ext>
            </a:extLst>
          </p:cNvPr>
          <p:cNvCxnSpPr>
            <a:cxnSpLocks/>
          </p:cNvCxnSpPr>
          <p:nvPr/>
        </p:nvCxnSpPr>
        <p:spPr>
          <a:xfrm>
            <a:off x="10358689" y="4402138"/>
            <a:ext cx="768909" cy="6794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9" name="Straight Connector 2088">
            <a:extLst>
              <a:ext uri="{FF2B5EF4-FFF2-40B4-BE49-F238E27FC236}">
                <a16:creationId xmlns:a16="http://schemas.microsoft.com/office/drawing/2014/main" id="{7EBB7441-AF24-55F3-FD14-5BD7D781A170}"/>
              </a:ext>
            </a:extLst>
          </p:cNvPr>
          <p:cNvCxnSpPr>
            <a:cxnSpLocks/>
            <a:endCxn id="2072" idx="0"/>
          </p:cNvCxnSpPr>
          <p:nvPr/>
        </p:nvCxnSpPr>
        <p:spPr>
          <a:xfrm flipH="1">
            <a:off x="9585811" y="4418502"/>
            <a:ext cx="788782" cy="6800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6" name="Rectangle: Rounded Corners 2095">
            <a:extLst>
              <a:ext uri="{FF2B5EF4-FFF2-40B4-BE49-F238E27FC236}">
                <a16:creationId xmlns:a16="http://schemas.microsoft.com/office/drawing/2014/main" id="{CD5E2FD6-0764-2EAC-3309-459A980D21DC}"/>
              </a:ext>
            </a:extLst>
          </p:cNvPr>
          <p:cNvSpPr/>
          <p:nvPr/>
        </p:nvSpPr>
        <p:spPr>
          <a:xfrm>
            <a:off x="6598720" y="1132762"/>
            <a:ext cx="276457" cy="243844"/>
          </a:xfrm>
          <a:prstGeom prst="roundRect">
            <a:avLst/>
          </a:prstGeom>
          <a:noFill/>
          <a:ln w="38100">
            <a:solidFill>
              <a:srgbClr val="E911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10" name="Group 2109">
            <a:extLst>
              <a:ext uri="{FF2B5EF4-FFF2-40B4-BE49-F238E27FC236}">
                <a16:creationId xmlns:a16="http://schemas.microsoft.com/office/drawing/2014/main" id="{ECEFF184-D8AC-836F-A840-33858D7299BC}"/>
              </a:ext>
            </a:extLst>
          </p:cNvPr>
          <p:cNvGrpSpPr/>
          <p:nvPr/>
        </p:nvGrpSpPr>
        <p:grpSpPr>
          <a:xfrm>
            <a:off x="2321774" y="2841094"/>
            <a:ext cx="240879" cy="194957"/>
            <a:chOff x="9550214" y="3188433"/>
            <a:chExt cx="762000" cy="628650"/>
          </a:xfrm>
        </p:grpSpPr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41A430C6-2D70-F13D-DA70-7251F9709540}"/>
                </a:ext>
              </a:extLst>
            </p:cNvPr>
            <p:cNvSpPr/>
            <p:nvPr/>
          </p:nvSpPr>
          <p:spPr>
            <a:xfrm>
              <a:off x="9550214" y="3188433"/>
              <a:ext cx="762000" cy="628650"/>
            </a:xfrm>
            <a:custGeom>
              <a:avLst/>
              <a:gdLst>
                <a:gd name="connsiteX0" fmla="*/ 381000 w 762000"/>
                <a:gd name="connsiteY0" fmla="*/ 552450 h 628650"/>
                <a:gd name="connsiteX1" fmla="*/ 209550 w 762000"/>
                <a:gd name="connsiteY1" fmla="*/ 381000 h 628650"/>
                <a:gd name="connsiteX2" fmla="*/ 381000 w 762000"/>
                <a:gd name="connsiteY2" fmla="*/ 209550 h 628650"/>
                <a:gd name="connsiteX3" fmla="*/ 552450 w 762000"/>
                <a:gd name="connsiteY3" fmla="*/ 381000 h 628650"/>
                <a:gd name="connsiteX4" fmla="*/ 381000 w 762000"/>
                <a:gd name="connsiteY4" fmla="*/ 552450 h 628650"/>
                <a:gd name="connsiteX5" fmla="*/ 190500 w 762000"/>
                <a:gd name="connsiteY5" fmla="*/ 247650 h 628650"/>
                <a:gd name="connsiteX6" fmla="*/ 76200 w 762000"/>
                <a:gd name="connsiteY6" fmla="*/ 247650 h 628650"/>
                <a:gd name="connsiteX7" fmla="*/ 76200 w 762000"/>
                <a:gd name="connsiteY7" fmla="*/ 171450 h 628650"/>
                <a:gd name="connsiteX8" fmla="*/ 190500 w 762000"/>
                <a:gd name="connsiteY8" fmla="*/ 171450 h 628650"/>
                <a:gd name="connsiteX9" fmla="*/ 190500 w 762000"/>
                <a:gd name="connsiteY9" fmla="*/ 247650 h 628650"/>
                <a:gd name="connsiteX10" fmla="*/ 723900 w 762000"/>
                <a:gd name="connsiteY10" fmla="*/ 95250 h 628650"/>
                <a:gd name="connsiteX11" fmla="*/ 533400 w 762000"/>
                <a:gd name="connsiteY11" fmla="*/ 95250 h 628650"/>
                <a:gd name="connsiteX12" fmla="*/ 476250 w 762000"/>
                <a:gd name="connsiteY12" fmla="*/ 0 h 628650"/>
                <a:gd name="connsiteX13" fmla="*/ 285750 w 762000"/>
                <a:gd name="connsiteY13" fmla="*/ 0 h 628650"/>
                <a:gd name="connsiteX14" fmla="*/ 228600 w 762000"/>
                <a:gd name="connsiteY14" fmla="*/ 95250 h 628650"/>
                <a:gd name="connsiteX15" fmla="*/ 38100 w 762000"/>
                <a:gd name="connsiteY15" fmla="*/ 95250 h 628650"/>
                <a:gd name="connsiteX16" fmla="*/ 0 w 762000"/>
                <a:gd name="connsiteY16" fmla="*/ 133350 h 628650"/>
                <a:gd name="connsiteX17" fmla="*/ 0 w 762000"/>
                <a:gd name="connsiteY17" fmla="*/ 590550 h 628650"/>
                <a:gd name="connsiteX18" fmla="*/ 38100 w 762000"/>
                <a:gd name="connsiteY18" fmla="*/ 628650 h 628650"/>
                <a:gd name="connsiteX19" fmla="*/ 723900 w 762000"/>
                <a:gd name="connsiteY19" fmla="*/ 628650 h 628650"/>
                <a:gd name="connsiteX20" fmla="*/ 762000 w 762000"/>
                <a:gd name="connsiteY20" fmla="*/ 590550 h 628650"/>
                <a:gd name="connsiteX21" fmla="*/ 762000 w 762000"/>
                <a:gd name="connsiteY21" fmla="*/ 133350 h 628650"/>
                <a:gd name="connsiteX22" fmla="*/ 723900 w 762000"/>
                <a:gd name="connsiteY22" fmla="*/ 9525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62000" h="628650">
                  <a:moveTo>
                    <a:pt x="381000" y="552450"/>
                  </a:moveTo>
                  <a:cubicBezTo>
                    <a:pt x="285750" y="552450"/>
                    <a:pt x="209550" y="476250"/>
                    <a:pt x="209550" y="381000"/>
                  </a:cubicBezTo>
                  <a:cubicBezTo>
                    <a:pt x="209550" y="285750"/>
                    <a:pt x="285750" y="209550"/>
                    <a:pt x="381000" y="209550"/>
                  </a:cubicBezTo>
                  <a:cubicBezTo>
                    <a:pt x="476250" y="209550"/>
                    <a:pt x="552450" y="285750"/>
                    <a:pt x="552450" y="381000"/>
                  </a:cubicBezTo>
                  <a:cubicBezTo>
                    <a:pt x="552450" y="476250"/>
                    <a:pt x="476250" y="552450"/>
                    <a:pt x="381000" y="552450"/>
                  </a:cubicBezTo>
                  <a:close/>
                  <a:moveTo>
                    <a:pt x="190500" y="247650"/>
                  </a:moveTo>
                  <a:lnTo>
                    <a:pt x="76200" y="247650"/>
                  </a:lnTo>
                  <a:lnTo>
                    <a:pt x="76200" y="171450"/>
                  </a:lnTo>
                  <a:lnTo>
                    <a:pt x="190500" y="171450"/>
                  </a:lnTo>
                  <a:lnTo>
                    <a:pt x="190500" y="247650"/>
                  </a:lnTo>
                  <a:close/>
                  <a:moveTo>
                    <a:pt x="723900" y="95250"/>
                  </a:moveTo>
                  <a:lnTo>
                    <a:pt x="533400" y="95250"/>
                  </a:lnTo>
                  <a:lnTo>
                    <a:pt x="476250" y="0"/>
                  </a:lnTo>
                  <a:lnTo>
                    <a:pt x="285750" y="0"/>
                  </a:lnTo>
                  <a:lnTo>
                    <a:pt x="228600" y="95250"/>
                  </a:lnTo>
                  <a:lnTo>
                    <a:pt x="38100" y="95250"/>
                  </a:lnTo>
                  <a:cubicBezTo>
                    <a:pt x="17145" y="95250"/>
                    <a:pt x="0" y="112395"/>
                    <a:pt x="0" y="133350"/>
                  </a:cubicBezTo>
                  <a:lnTo>
                    <a:pt x="0" y="590550"/>
                  </a:lnTo>
                  <a:cubicBezTo>
                    <a:pt x="0" y="611505"/>
                    <a:pt x="17145" y="628650"/>
                    <a:pt x="38100" y="628650"/>
                  </a:cubicBezTo>
                  <a:lnTo>
                    <a:pt x="723900" y="628650"/>
                  </a:lnTo>
                  <a:cubicBezTo>
                    <a:pt x="744855" y="628650"/>
                    <a:pt x="762000" y="611505"/>
                    <a:pt x="762000" y="590550"/>
                  </a:cubicBezTo>
                  <a:lnTo>
                    <a:pt x="762000" y="133350"/>
                  </a:lnTo>
                  <a:cubicBezTo>
                    <a:pt x="762000" y="112395"/>
                    <a:pt x="744855" y="95250"/>
                    <a:pt x="723900" y="9525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 cap="flat">
              <a:solidFill>
                <a:schemeClr val="accent4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78E6DC88-C8CC-D940-542B-3AC39E10F580}"/>
                </a:ext>
              </a:extLst>
            </p:cNvPr>
            <p:cNvSpPr/>
            <p:nvPr/>
          </p:nvSpPr>
          <p:spPr>
            <a:xfrm>
              <a:off x="9797864" y="3436083"/>
              <a:ext cx="266700" cy="266700"/>
            </a:xfrm>
            <a:custGeom>
              <a:avLst/>
              <a:gdLst>
                <a:gd name="connsiteX0" fmla="*/ 133350 w 266700"/>
                <a:gd name="connsiteY0" fmla="*/ 38100 h 266700"/>
                <a:gd name="connsiteX1" fmla="*/ 38100 w 266700"/>
                <a:gd name="connsiteY1" fmla="*/ 133350 h 266700"/>
                <a:gd name="connsiteX2" fmla="*/ 133350 w 266700"/>
                <a:gd name="connsiteY2" fmla="*/ 228600 h 266700"/>
                <a:gd name="connsiteX3" fmla="*/ 228600 w 266700"/>
                <a:gd name="connsiteY3" fmla="*/ 133350 h 266700"/>
                <a:gd name="connsiteX4" fmla="*/ 133350 w 266700"/>
                <a:gd name="connsiteY4" fmla="*/ 38100 h 266700"/>
                <a:gd name="connsiteX5" fmla="*/ 133350 w 266700"/>
                <a:gd name="connsiteY5" fmla="*/ 266700 h 266700"/>
                <a:gd name="connsiteX6" fmla="*/ 0 w 266700"/>
                <a:gd name="connsiteY6" fmla="*/ 133350 h 266700"/>
                <a:gd name="connsiteX7" fmla="*/ 133350 w 266700"/>
                <a:gd name="connsiteY7" fmla="*/ 0 h 266700"/>
                <a:gd name="connsiteX8" fmla="*/ 266700 w 266700"/>
                <a:gd name="connsiteY8" fmla="*/ 133350 h 266700"/>
                <a:gd name="connsiteX9" fmla="*/ 133350 w 266700"/>
                <a:gd name="connsiteY9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6700" h="266700">
                  <a:moveTo>
                    <a:pt x="133350" y="38100"/>
                  </a:moveTo>
                  <a:cubicBezTo>
                    <a:pt x="80010" y="38100"/>
                    <a:pt x="38100" y="80010"/>
                    <a:pt x="38100" y="133350"/>
                  </a:cubicBezTo>
                  <a:cubicBezTo>
                    <a:pt x="38100" y="186690"/>
                    <a:pt x="80010" y="228600"/>
                    <a:pt x="133350" y="228600"/>
                  </a:cubicBezTo>
                  <a:cubicBezTo>
                    <a:pt x="186690" y="228600"/>
                    <a:pt x="228600" y="186690"/>
                    <a:pt x="228600" y="133350"/>
                  </a:cubicBezTo>
                  <a:cubicBezTo>
                    <a:pt x="228600" y="80010"/>
                    <a:pt x="186690" y="38100"/>
                    <a:pt x="133350" y="38100"/>
                  </a:cubicBezTo>
                  <a:close/>
                  <a:moveTo>
                    <a:pt x="133350" y="266700"/>
                  </a:moveTo>
                  <a:cubicBezTo>
                    <a:pt x="59055" y="266700"/>
                    <a:pt x="0" y="207645"/>
                    <a:pt x="0" y="133350"/>
                  </a:cubicBezTo>
                  <a:cubicBezTo>
                    <a:pt x="0" y="59055"/>
                    <a:pt x="59055" y="0"/>
                    <a:pt x="133350" y="0"/>
                  </a:cubicBezTo>
                  <a:cubicBezTo>
                    <a:pt x="207645" y="0"/>
                    <a:pt x="266700" y="59055"/>
                    <a:pt x="266700" y="133350"/>
                  </a:cubicBezTo>
                  <a:cubicBezTo>
                    <a:pt x="266700" y="207645"/>
                    <a:pt x="207645" y="266700"/>
                    <a:pt x="133350" y="2667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 cap="flat">
              <a:solidFill>
                <a:schemeClr val="accent4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18" name="Group 2117">
            <a:extLst>
              <a:ext uri="{FF2B5EF4-FFF2-40B4-BE49-F238E27FC236}">
                <a16:creationId xmlns:a16="http://schemas.microsoft.com/office/drawing/2014/main" id="{00516AC9-B02E-C06C-CB02-BCD7AE1206E4}"/>
              </a:ext>
            </a:extLst>
          </p:cNvPr>
          <p:cNvGrpSpPr/>
          <p:nvPr/>
        </p:nvGrpSpPr>
        <p:grpSpPr>
          <a:xfrm>
            <a:off x="2089777" y="4622969"/>
            <a:ext cx="279762" cy="271157"/>
            <a:chOff x="3092293" y="540914"/>
            <a:chExt cx="279762" cy="271157"/>
          </a:xfrm>
        </p:grpSpPr>
        <p:cxnSp>
          <p:nvCxnSpPr>
            <p:cNvPr id="2112" name="Straight Connector 2111">
              <a:extLst>
                <a:ext uri="{FF2B5EF4-FFF2-40B4-BE49-F238E27FC236}">
                  <a16:creationId xmlns:a16="http://schemas.microsoft.com/office/drawing/2014/main" id="{EB97B504-9886-E798-7765-5C8F1010E9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92293" y="540914"/>
              <a:ext cx="8479" cy="25820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5" name="Straight Connector 2114">
              <a:extLst>
                <a:ext uri="{FF2B5EF4-FFF2-40B4-BE49-F238E27FC236}">
                  <a16:creationId xmlns:a16="http://schemas.microsoft.com/office/drawing/2014/main" id="{37D36B8C-8897-3ABE-A1A4-A181338313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74302" y="540914"/>
              <a:ext cx="8479" cy="258204"/>
            </a:xfrm>
            <a:prstGeom prst="line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6" name="Straight Connector 2115">
              <a:extLst>
                <a:ext uri="{FF2B5EF4-FFF2-40B4-BE49-F238E27FC236}">
                  <a16:creationId xmlns:a16="http://schemas.microsoft.com/office/drawing/2014/main" id="{2E0213D0-459C-AC32-AC91-22989876D0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72551" y="553867"/>
              <a:ext cx="8479" cy="258204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7" name="Straight Connector 2116">
              <a:extLst>
                <a:ext uri="{FF2B5EF4-FFF2-40B4-BE49-F238E27FC236}">
                  <a16:creationId xmlns:a16="http://schemas.microsoft.com/office/drawing/2014/main" id="{6F554D45-6660-C4E0-9C80-E04E607D41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63576" y="540914"/>
              <a:ext cx="8479" cy="258204"/>
            </a:xfrm>
            <a:prstGeom prst="line">
              <a:avLst/>
            </a:prstGeom>
            <a:ln w="19050">
              <a:solidFill>
                <a:srgbClr val="40D4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20" name="Straight Connector 2119">
            <a:extLst>
              <a:ext uri="{FF2B5EF4-FFF2-40B4-BE49-F238E27FC236}">
                <a16:creationId xmlns:a16="http://schemas.microsoft.com/office/drawing/2014/main" id="{C4F5AF71-E6AB-0B47-33B0-DC4DA2E94EE7}"/>
              </a:ext>
            </a:extLst>
          </p:cNvPr>
          <p:cNvCxnSpPr>
            <a:cxnSpLocks/>
          </p:cNvCxnSpPr>
          <p:nvPr/>
        </p:nvCxnSpPr>
        <p:spPr>
          <a:xfrm>
            <a:off x="8402266" y="2524910"/>
            <a:ext cx="13094" cy="286029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2" name="Pentagon 2121">
            <a:extLst>
              <a:ext uri="{FF2B5EF4-FFF2-40B4-BE49-F238E27FC236}">
                <a16:creationId xmlns:a16="http://schemas.microsoft.com/office/drawing/2014/main" id="{DEE6058B-F725-04F5-C4C4-2011D3208DD8}"/>
              </a:ext>
            </a:extLst>
          </p:cNvPr>
          <p:cNvSpPr/>
          <p:nvPr/>
        </p:nvSpPr>
        <p:spPr>
          <a:xfrm>
            <a:off x="11181990" y="2668056"/>
            <a:ext cx="171450" cy="202959"/>
          </a:xfrm>
          <a:prstGeom prst="pentago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26" name="Group 2125">
            <a:extLst>
              <a:ext uri="{FF2B5EF4-FFF2-40B4-BE49-F238E27FC236}">
                <a16:creationId xmlns:a16="http://schemas.microsoft.com/office/drawing/2014/main" id="{C7CA2FBE-9314-E2B9-B7A0-C0332DA87FCE}"/>
              </a:ext>
            </a:extLst>
          </p:cNvPr>
          <p:cNvGrpSpPr/>
          <p:nvPr/>
        </p:nvGrpSpPr>
        <p:grpSpPr>
          <a:xfrm>
            <a:off x="5270323" y="2790421"/>
            <a:ext cx="446602" cy="379107"/>
            <a:chOff x="691496" y="908738"/>
            <a:chExt cx="446602" cy="379107"/>
          </a:xfrm>
        </p:grpSpPr>
        <p:sp>
          <p:nvSpPr>
            <p:cNvPr id="2123" name="Rectangle: Rounded Corners 2122">
              <a:extLst>
                <a:ext uri="{FF2B5EF4-FFF2-40B4-BE49-F238E27FC236}">
                  <a16:creationId xmlns:a16="http://schemas.microsoft.com/office/drawing/2014/main" id="{FB16D8D7-008F-D652-790A-731A98CEC5A4}"/>
                </a:ext>
              </a:extLst>
            </p:cNvPr>
            <p:cNvSpPr/>
            <p:nvPr/>
          </p:nvSpPr>
          <p:spPr>
            <a:xfrm>
              <a:off x="691496" y="908738"/>
              <a:ext cx="212809" cy="193862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4" name="Rectangle: Rounded Corners 2123">
              <a:extLst>
                <a:ext uri="{FF2B5EF4-FFF2-40B4-BE49-F238E27FC236}">
                  <a16:creationId xmlns:a16="http://schemas.microsoft.com/office/drawing/2014/main" id="{368C3119-333F-C415-E94A-F5C110FF1A65}"/>
                </a:ext>
              </a:extLst>
            </p:cNvPr>
            <p:cNvSpPr/>
            <p:nvPr/>
          </p:nvSpPr>
          <p:spPr>
            <a:xfrm>
              <a:off x="788718" y="984938"/>
              <a:ext cx="212809" cy="193862"/>
            </a:xfrm>
            <a:prstGeom prst="round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5" name="Rectangle: Rounded Corners 2124">
              <a:extLst>
                <a:ext uri="{FF2B5EF4-FFF2-40B4-BE49-F238E27FC236}">
                  <a16:creationId xmlns:a16="http://schemas.microsoft.com/office/drawing/2014/main" id="{26F9BFDF-9339-91B8-A486-A7DA62CAC1AA}"/>
                </a:ext>
              </a:extLst>
            </p:cNvPr>
            <p:cNvSpPr/>
            <p:nvPr/>
          </p:nvSpPr>
          <p:spPr>
            <a:xfrm>
              <a:off x="925289" y="1093983"/>
              <a:ext cx="212809" cy="193862"/>
            </a:xfrm>
            <a:prstGeom prst="roundRect">
              <a:avLst/>
            </a:prstGeom>
            <a:noFill/>
            <a:ln w="28575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29" name="Picture 2128" descr="Image preview">
            <a:extLst>
              <a:ext uri="{FF2B5EF4-FFF2-40B4-BE49-F238E27FC236}">
                <a16:creationId xmlns:a16="http://schemas.microsoft.com/office/drawing/2014/main" id="{546250F4-330F-EA58-07C6-8C916F87BDC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88" y="5680915"/>
            <a:ext cx="180975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2130" name="Oval 2129">
            <a:extLst>
              <a:ext uri="{FF2B5EF4-FFF2-40B4-BE49-F238E27FC236}">
                <a16:creationId xmlns:a16="http://schemas.microsoft.com/office/drawing/2014/main" id="{289E680B-2F2D-5F2E-2C54-8C091664A8AD}"/>
              </a:ext>
            </a:extLst>
          </p:cNvPr>
          <p:cNvSpPr/>
          <p:nvPr/>
        </p:nvSpPr>
        <p:spPr>
          <a:xfrm>
            <a:off x="1460097" y="6466114"/>
            <a:ext cx="197546" cy="1577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1" name="Rectangle: Rounded Corners 2130">
            <a:extLst>
              <a:ext uri="{FF2B5EF4-FFF2-40B4-BE49-F238E27FC236}">
                <a16:creationId xmlns:a16="http://schemas.microsoft.com/office/drawing/2014/main" id="{19C1B001-8FA9-233F-7093-17952FA18432}"/>
              </a:ext>
            </a:extLst>
          </p:cNvPr>
          <p:cNvSpPr/>
          <p:nvPr/>
        </p:nvSpPr>
        <p:spPr>
          <a:xfrm>
            <a:off x="2891178" y="6557558"/>
            <a:ext cx="209422" cy="152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ectangle: Rounded Corners 2132">
            <a:extLst>
              <a:ext uri="{FF2B5EF4-FFF2-40B4-BE49-F238E27FC236}">
                <a16:creationId xmlns:a16="http://schemas.microsoft.com/office/drawing/2014/main" id="{9BE9A66A-BD9C-E083-82FB-8B77E75FB08A}"/>
              </a:ext>
            </a:extLst>
          </p:cNvPr>
          <p:cNvSpPr/>
          <p:nvPr/>
        </p:nvSpPr>
        <p:spPr>
          <a:xfrm>
            <a:off x="4412993" y="6557558"/>
            <a:ext cx="175831" cy="152400"/>
          </a:xfrm>
          <a:prstGeom prst="roundRect">
            <a:avLst/>
          </a:prstGeom>
          <a:solidFill>
            <a:srgbClr val="A7AB75"/>
          </a:solidFill>
          <a:ln w="19050">
            <a:solidFill>
              <a:srgbClr val="6F8A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ectangle: Rounded Corners 2133">
            <a:extLst>
              <a:ext uri="{FF2B5EF4-FFF2-40B4-BE49-F238E27FC236}">
                <a16:creationId xmlns:a16="http://schemas.microsoft.com/office/drawing/2014/main" id="{9B146763-F171-5AB9-73AE-93C45F930E38}"/>
              </a:ext>
            </a:extLst>
          </p:cNvPr>
          <p:cNvSpPr/>
          <p:nvPr/>
        </p:nvSpPr>
        <p:spPr>
          <a:xfrm>
            <a:off x="6178077" y="6514254"/>
            <a:ext cx="209422" cy="152400"/>
          </a:xfrm>
          <a:prstGeom prst="roundRect">
            <a:avLst/>
          </a:prstGeom>
          <a:noFill/>
          <a:ln w="28575">
            <a:solidFill>
              <a:srgbClr val="31E3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ectangle: Rounded Corners 2134">
            <a:extLst>
              <a:ext uri="{FF2B5EF4-FFF2-40B4-BE49-F238E27FC236}">
                <a16:creationId xmlns:a16="http://schemas.microsoft.com/office/drawing/2014/main" id="{EA708D1F-21BA-340D-611C-AB8B47FE90E3}"/>
              </a:ext>
            </a:extLst>
          </p:cNvPr>
          <p:cNvSpPr/>
          <p:nvPr/>
        </p:nvSpPr>
        <p:spPr>
          <a:xfrm>
            <a:off x="7916096" y="6557558"/>
            <a:ext cx="209422" cy="152400"/>
          </a:xfrm>
          <a:prstGeom prst="roundRect">
            <a:avLst/>
          </a:prstGeom>
          <a:noFill/>
          <a:ln w="28575">
            <a:solidFill>
              <a:srgbClr val="A7AB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38" name="Group 2137">
            <a:extLst>
              <a:ext uri="{FF2B5EF4-FFF2-40B4-BE49-F238E27FC236}">
                <a16:creationId xmlns:a16="http://schemas.microsoft.com/office/drawing/2014/main" id="{B645B0AD-6394-9D3A-E3CD-F65CB62FB982}"/>
              </a:ext>
            </a:extLst>
          </p:cNvPr>
          <p:cNvGrpSpPr/>
          <p:nvPr/>
        </p:nvGrpSpPr>
        <p:grpSpPr>
          <a:xfrm>
            <a:off x="8663078" y="4552597"/>
            <a:ext cx="185058" cy="230832"/>
            <a:chOff x="-1861457" y="-566057"/>
            <a:chExt cx="185058" cy="230832"/>
          </a:xfrm>
        </p:grpSpPr>
        <p:sp>
          <p:nvSpPr>
            <p:cNvPr id="2136" name="Oval 2135">
              <a:extLst>
                <a:ext uri="{FF2B5EF4-FFF2-40B4-BE49-F238E27FC236}">
                  <a16:creationId xmlns:a16="http://schemas.microsoft.com/office/drawing/2014/main" id="{5D3230CD-0975-D48E-E468-BF0EC79CE82C}"/>
                </a:ext>
              </a:extLst>
            </p:cNvPr>
            <p:cNvSpPr/>
            <p:nvPr/>
          </p:nvSpPr>
          <p:spPr>
            <a:xfrm>
              <a:off x="-1861457" y="-566057"/>
              <a:ext cx="185058" cy="23083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a:endParaRPr>
            </a:p>
          </p:txBody>
        </p:sp>
        <p:sp>
          <p:nvSpPr>
            <p:cNvPr id="2137" name="TextBox 2136">
              <a:extLst>
                <a:ext uri="{FF2B5EF4-FFF2-40B4-BE49-F238E27FC236}">
                  <a16:creationId xmlns:a16="http://schemas.microsoft.com/office/drawing/2014/main" id="{86AE62CE-07D8-381B-0854-05486DCBEF27}"/>
                </a:ext>
              </a:extLst>
            </p:cNvPr>
            <p:cNvSpPr txBox="1"/>
            <p:nvPr/>
          </p:nvSpPr>
          <p:spPr>
            <a:xfrm>
              <a:off x="-1861457" y="-566057"/>
              <a:ext cx="18505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139" name="Diamond 2138">
            <a:extLst>
              <a:ext uri="{FF2B5EF4-FFF2-40B4-BE49-F238E27FC236}">
                <a16:creationId xmlns:a16="http://schemas.microsoft.com/office/drawing/2014/main" id="{BFB05FA1-E0D3-699C-6A47-F7330CF4416F}"/>
              </a:ext>
            </a:extLst>
          </p:cNvPr>
          <p:cNvSpPr/>
          <p:nvPr/>
        </p:nvSpPr>
        <p:spPr>
          <a:xfrm>
            <a:off x="10141167" y="6395900"/>
            <a:ext cx="108857" cy="163266"/>
          </a:xfrm>
          <a:prstGeom prst="diamon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0" name="Diamond 2139">
            <a:extLst>
              <a:ext uri="{FF2B5EF4-FFF2-40B4-BE49-F238E27FC236}">
                <a16:creationId xmlns:a16="http://schemas.microsoft.com/office/drawing/2014/main" id="{E340154A-27F9-A039-4972-13D8AECDD895}"/>
              </a:ext>
            </a:extLst>
          </p:cNvPr>
          <p:cNvSpPr/>
          <p:nvPr/>
        </p:nvSpPr>
        <p:spPr>
          <a:xfrm>
            <a:off x="11828453" y="6427188"/>
            <a:ext cx="108857" cy="163266"/>
          </a:xfrm>
          <a:prstGeom prst="diamon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44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>
            <a:extLst>
              <a:ext uri="{FF2B5EF4-FFF2-40B4-BE49-F238E27FC236}">
                <a16:creationId xmlns:a16="http://schemas.microsoft.com/office/drawing/2014/main" id="{13E25269-1361-445C-D13F-FAC708B4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1828" y="133047"/>
            <a:ext cx="1829164" cy="55536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 Site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Monitoring Site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2EEA9625-168C-9E0B-1A13-6486F5EA5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85799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Routine Monitoring Event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090" name="Group 3089">
            <a:extLst>
              <a:ext uri="{FF2B5EF4-FFF2-40B4-BE49-F238E27FC236}">
                <a16:creationId xmlns:a16="http://schemas.microsoft.com/office/drawing/2014/main" id="{81E76035-05B4-049B-9842-BCD421593DBA}"/>
              </a:ext>
            </a:extLst>
          </p:cNvPr>
          <p:cNvGrpSpPr/>
          <p:nvPr/>
        </p:nvGrpSpPr>
        <p:grpSpPr>
          <a:xfrm>
            <a:off x="1939676" y="859182"/>
            <a:ext cx="1695450" cy="1149684"/>
            <a:chOff x="570528" y="1536745"/>
            <a:chExt cx="1695450" cy="1149684"/>
          </a:xfrm>
        </p:grpSpPr>
        <p:pic>
          <p:nvPicPr>
            <p:cNvPr id="3096" name="Picture 4">
              <a:extLst>
                <a:ext uri="{FF2B5EF4-FFF2-40B4-BE49-F238E27FC236}">
                  <a16:creationId xmlns:a16="http://schemas.microsoft.com/office/drawing/2014/main" id="{D7146318-8CE4-AB77-49D0-393751EC5F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147" y="1679510"/>
              <a:ext cx="114300" cy="301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088" name="Group 3087">
              <a:extLst>
                <a:ext uri="{FF2B5EF4-FFF2-40B4-BE49-F238E27FC236}">
                  <a16:creationId xmlns:a16="http://schemas.microsoft.com/office/drawing/2014/main" id="{48EC09A1-F1D9-9989-5866-85BA73CA4B18}"/>
                </a:ext>
              </a:extLst>
            </p:cNvPr>
            <p:cNvGrpSpPr/>
            <p:nvPr/>
          </p:nvGrpSpPr>
          <p:grpSpPr>
            <a:xfrm>
              <a:off x="570528" y="1904935"/>
              <a:ext cx="1695450" cy="781494"/>
              <a:chOff x="570528" y="1904935"/>
              <a:chExt cx="1695450" cy="781494"/>
            </a:xfrm>
          </p:grpSpPr>
          <p:sp>
            <p:nvSpPr>
              <p:cNvPr id="5" name="Text Box 12">
                <a:extLst>
                  <a:ext uri="{FF2B5EF4-FFF2-40B4-BE49-F238E27FC236}">
                    <a16:creationId xmlns:a16="http://schemas.microsoft.com/office/drawing/2014/main" id="{09594110-F981-B6C4-2061-D04407B0A6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528" y="1904935"/>
                <a:ext cx="1695450" cy="781494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Monitoring Event Info 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Text Box 6">
                <a:extLst>
                  <a:ext uri="{FF2B5EF4-FFF2-40B4-BE49-F238E27FC236}">
                    <a16:creationId xmlns:a16="http://schemas.microsoft.com/office/drawing/2014/main" id="{39880560-3D3F-073C-42C6-128FF9B322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5778" y="1966848"/>
                <a:ext cx="1504950" cy="304800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none" strike="noStrike" cap="none" normalizeH="0" baseline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 Monitoring Event 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9" name="Text Box 14">
              <a:extLst>
                <a:ext uri="{FF2B5EF4-FFF2-40B4-BE49-F238E27FC236}">
                  <a16:creationId xmlns:a16="http://schemas.microsoft.com/office/drawing/2014/main" id="{120204E2-65EC-73BB-822F-6DA34CAAA7F1}"/>
                </a:ext>
              </a:extLst>
            </p:cNvPr>
            <p:cNvSpPr txBox="1"/>
            <p:nvPr/>
          </p:nvSpPr>
          <p:spPr>
            <a:xfrm>
              <a:off x="1265853" y="1536745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</a:t>
              </a:r>
              <a:endParaRPr lang="en-US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2" name="Group 3091">
            <a:extLst>
              <a:ext uri="{FF2B5EF4-FFF2-40B4-BE49-F238E27FC236}">
                <a16:creationId xmlns:a16="http://schemas.microsoft.com/office/drawing/2014/main" id="{DE6024A1-7988-6722-6726-F38FE90A35A5}"/>
              </a:ext>
            </a:extLst>
          </p:cNvPr>
          <p:cNvGrpSpPr/>
          <p:nvPr/>
        </p:nvGrpSpPr>
        <p:grpSpPr>
          <a:xfrm>
            <a:off x="3886657" y="876877"/>
            <a:ext cx="1706415" cy="1436935"/>
            <a:chOff x="2572722" y="1542985"/>
            <a:chExt cx="1706415" cy="1436935"/>
          </a:xfrm>
        </p:grpSpPr>
        <p:sp>
          <p:nvSpPr>
            <p:cNvPr id="6" name="Text Box 17">
              <a:extLst>
                <a:ext uri="{FF2B5EF4-FFF2-40B4-BE49-F238E27FC236}">
                  <a16:creationId xmlns:a16="http://schemas.microsoft.com/office/drawing/2014/main" id="{F9745A15-3BF5-4AF7-7985-3679260B8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2722" y="1907317"/>
              <a:ext cx="1706415" cy="107260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Photo Station/Points</a:t>
              </a: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 Photo Station point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Form: Photos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16">
              <a:extLst>
                <a:ext uri="{FF2B5EF4-FFF2-40B4-BE49-F238E27FC236}">
                  <a16:creationId xmlns:a16="http://schemas.microsoft.com/office/drawing/2014/main" id="{70693F75-10EE-6AC6-26BC-9182733D4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6720" y="2484462"/>
              <a:ext cx="838200" cy="295275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Take Photo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84" name="Picture 3083" descr="Image preview">
              <a:extLst>
                <a:ext uri="{FF2B5EF4-FFF2-40B4-BE49-F238E27FC236}">
                  <a16:creationId xmlns:a16="http://schemas.microsoft.com/office/drawing/2014/main" id="{2F3D00E4-B316-F345-B786-BA3833C7E93C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3537" y="1929428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91" name="Text Box 14">
              <a:extLst>
                <a:ext uri="{FF2B5EF4-FFF2-40B4-BE49-F238E27FC236}">
                  <a16:creationId xmlns:a16="http://schemas.microsoft.com/office/drawing/2014/main" id="{1677406B-8F29-9DD5-3EFE-9015C04D1AF4}"/>
                </a:ext>
              </a:extLst>
            </p:cNvPr>
            <p:cNvSpPr txBox="1"/>
            <p:nvPr/>
          </p:nvSpPr>
          <p:spPr>
            <a:xfrm>
              <a:off x="3270370" y="1542985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9AEDB8A9-674A-0A66-599A-8C7D72ACE9CA}"/>
              </a:ext>
            </a:extLst>
          </p:cNvPr>
          <p:cNvGrpSpPr/>
          <p:nvPr/>
        </p:nvGrpSpPr>
        <p:grpSpPr>
          <a:xfrm>
            <a:off x="5984692" y="1442498"/>
            <a:ext cx="1752600" cy="883853"/>
            <a:chOff x="4578579" y="2239360"/>
            <a:chExt cx="1752600" cy="883853"/>
          </a:xfrm>
        </p:grpSpPr>
        <p:sp>
          <p:nvSpPr>
            <p:cNvPr id="4" name="Text Box 14">
              <a:extLst>
                <a:ext uri="{FF2B5EF4-FFF2-40B4-BE49-F238E27FC236}">
                  <a16:creationId xmlns:a16="http://schemas.microsoft.com/office/drawing/2014/main" id="{F915891B-D3E9-1998-B049-CC065C8F98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8579" y="2239360"/>
              <a:ext cx="1752600" cy="88385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Living Shoreline Treatments On Site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 Living Shoreline Treatment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85" name="Picture 3084" descr="Image preview">
              <a:extLst>
                <a:ext uri="{FF2B5EF4-FFF2-40B4-BE49-F238E27FC236}">
                  <a16:creationId xmlns:a16="http://schemas.microsoft.com/office/drawing/2014/main" id="{FAAECBFD-ECBF-8E2C-845F-B3C4D2E39219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950" y="2337805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097" name="Group 3096">
            <a:extLst>
              <a:ext uri="{FF2B5EF4-FFF2-40B4-BE49-F238E27FC236}">
                <a16:creationId xmlns:a16="http://schemas.microsoft.com/office/drawing/2014/main" id="{B8A054E3-523D-5C97-6092-BFBEE1F73681}"/>
              </a:ext>
            </a:extLst>
          </p:cNvPr>
          <p:cNvGrpSpPr/>
          <p:nvPr/>
        </p:nvGrpSpPr>
        <p:grpSpPr>
          <a:xfrm>
            <a:off x="8097019" y="899573"/>
            <a:ext cx="1809750" cy="1414239"/>
            <a:chOff x="6604122" y="1838668"/>
            <a:chExt cx="1809750" cy="1414239"/>
          </a:xfrm>
        </p:grpSpPr>
        <p:sp>
          <p:nvSpPr>
            <p:cNvPr id="22" name="Text Box 14">
              <a:extLst>
                <a:ext uri="{FF2B5EF4-FFF2-40B4-BE49-F238E27FC236}">
                  <a16:creationId xmlns:a16="http://schemas.microsoft.com/office/drawing/2014/main" id="{BE740A85-4D2C-2E12-3EAB-7189580D2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4122" y="2198616"/>
              <a:ext cx="1809750" cy="105429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Form: Wildlife Observations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3">
              <a:extLst>
                <a:ext uri="{FF2B5EF4-FFF2-40B4-BE49-F238E27FC236}">
                  <a16:creationId xmlns:a16="http://schemas.microsoft.com/office/drawing/2014/main" id="{2CEDA93B-41B1-A8FC-2949-89D0BEE5C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91758" y="2262894"/>
              <a:ext cx="1133475" cy="581025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Wildlife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Observations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95" name="Text Box 14">
              <a:extLst>
                <a:ext uri="{FF2B5EF4-FFF2-40B4-BE49-F238E27FC236}">
                  <a16:creationId xmlns:a16="http://schemas.microsoft.com/office/drawing/2014/main" id="{7ED0E7E6-3523-F83B-FCE7-C33A630C85D6}"/>
                </a:ext>
              </a:extLst>
            </p:cNvPr>
            <p:cNvSpPr txBox="1"/>
            <p:nvPr/>
          </p:nvSpPr>
          <p:spPr>
            <a:xfrm>
              <a:off x="7366601" y="1838668"/>
              <a:ext cx="376816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01" name="Group 3100">
            <a:extLst>
              <a:ext uri="{FF2B5EF4-FFF2-40B4-BE49-F238E27FC236}">
                <a16:creationId xmlns:a16="http://schemas.microsoft.com/office/drawing/2014/main" id="{EBD269FA-3975-6D95-496E-493AD28E4927}"/>
              </a:ext>
            </a:extLst>
          </p:cNvPr>
          <p:cNvGrpSpPr/>
          <p:nvPr/>
        </p:nvGrpSpPr>
        <p:grpSpPr>
          <a:xfrm>
            <a:off x="36646" y="2888687"/>
            <a:ext cx="1455996" cy="1260940"/>
            <a:chOff x="368180" y="3160648"/>
            <a:chExt cx="1857375" cy="1260940"/>
          </a:xfrm>
        </p:grpSpPr>
        <p:sp>
          <p:nvSpPr>
            <p:cNvPr id="15" name="Text Box 10">
              <a:extLst>
                <a:ext uri="{FF2B5EF4-FFF2-40B4-BE49-F238E27FC236}">
                  <a16:creationId xmlns:a16="http://schemas.microsoft.com/office/drawing/2014/main" id="{5D8AEBC9-0AD3-C787-E931-F0513B7FD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180" y="3526238"/>
              <a:ext cx="1857375" cy="8953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Tide Stage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Add Tide Stage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information fields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98" name="Picture 3097" descr="Image preview">
              <a:extLst>
                <a:ext uri="{FF2B5EF4-FFF2-40B4-BE49-F238E27FC236}">
                  <a16:creationId xmlns:a16="http://schemas.microsoft.com/office/drawing/2014/main" id="{C6037F7B-9F75-FA6F-3FB5-F1A322BA3F55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226" y="3582877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00" name="Text Box 14">
              <a:extLst>
                <a:ext uri="{FF2B5EF4-FFF2-40B4-BE49-F238E27FC236}">
                  <a16:creationId xmlns:a16="http://schemas.microsoft.com/office/drawing/2014/main" id="{0FE2F3C3-D380-FF5F-E3BC-EC74DC104BF1}"/>
                </a:ext>
              </a:extLst>
            </p:cNvPr>
            <p:cNvSpPr txBox="1"/>
            <p:nvPr/>
          </p:nvSpPr>
          <p:spPr>
            <a:xfrm>
              <a:off x="1113453" y="3160648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04" name="Group 3103">
            <a:extLst>
              <a:ext uri="{FF2B5EF4-FFF2-40B4-BE49-F238E27FC236}">
                <a16:creationId xmlns:a16="http://schemas.microsoft.com/office/drawing/2014/main" id="{3BD31597-C690-41CD-304C-A2AA6511C8D8}"/>
              </a:ext>
            </a:extLst>
          </p:cNvPr>
          <p:cNvGrpSpPr/>
          <p:nvPr/>
        </p:nvGrpSpPr>
        <p:grpSpPr>
          <a:xfrm>
            <a:off x="1565039" y="2880447"/>
            <a:ext cx="1706415" cy="1074692"/>
            <a:chOff x="2330330" y="3160648"/>
            <a:chExt cx="1857375" cy="1074692"/>
          </a:xfrm>
        </p:grpSpPr>
        <p:sp>
          <p:nvSpPr>
            <p:cNvPr id="24" name="Text Box 15">
              <a:extLst>
                <a:ext uri="{FF2B5EF4-FFF2-40B4-BE49-F238E27FC236}">
                  <a16:creationId xmlns:a16="http://schemas.microsoft.com/office/drawing/2014/main" id="{133A7AD7-ACD0-BC07-D310-6F5D89B77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0330" y="3522598"/>
              <a:ext cx="1857375" cy="71274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Shoreline Structures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 Shoreline Structure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99" name="Picture 3098" descr="Image preview">
              <a:extLst>
                <a:ext uri="{FF2B5EF4-FFF2-40B4-BE49-F238E27FC236}">
                  <a16:creationId xmlns:a16="http://schemas.microsoft.com/office/drawing/2014/main" id="{66D4B68E-F931-5C23-022A-32527E00AE2E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7935" y="3582876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02" name="Text Box 14">
              <a:extLst>
                <a:ext uri="{FF2B5EF4-FFF2-40B4-BE49-F238E27FC236}">
                  <a16:creationId xmlns:a16="http://schemas.microsoft.com/office/drawing/2014/main" id="{1DD71E7F-C96E-7872-6B05-8B375E53DF12}"/>
                </a:ext>
              </a:extLst>
            </p:cNvPr>
            <p:cNvSpPr txBox="1"/>
            <p:nvPr/>
          </p:nvSpPr>
          <p:spPr>
            <a:xfrm>
              <a:off x="3137632" y="3160648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05" name="Group 3104">
            <a:extLst>
              <a:ext uri="{FF2B5EF4-FFF2-40B4-BE49-F238E27FC236}">
                <a16:creationId xmlns:a16="http://schemas.microsoft.com/office/drawing/2014/main" id="{2C88C643-AF13-3B77-2F21-7603D4AA44D9}"/>
              </a:ext>
            </a:extLst>
          </p:cNvPr>
          <p:cNvGrpSpPr/>
          <p:nvPr/>
        </p:nvGrpSpPr>
        <p:grpSpPr>
          <a:xfrm>
            <a:off x="190527" y="4602148"/>
            <a:ext cx="1619250" cy="2143125"/>
            <a:chOff x="456228" y="4576186"/>
            <a:chExt cx="1619250" cy="2143125"/>
          </a:xfrm>
        </p:grpSpPr>
        <p:grpSp>
          <p:nvGrpSpPr>
            <p:cNvPr id="3087" name="Group 3086">
              <a:extLst>
                <a:ext uri="{FF2B5EF4-FFF2-40B4-BE49-F238E27FC236}">
                  <a16:creationId xmlns:a16="http://schemas.microsoft.com/office/drawing/2014/main" id="{02179849-0F77-68AA-3784-6409578C5B85}"/>
                </a:ext>
              </a:extLst>
            </p:cNvPr>
            <p:cNvGrpSpPr/>
            <p:nvPr/>
          </p:nvGrpSpPr>
          <p:grpSpPr>
            <a:xfrm>
              <a:off x="456228" y="4938136"/>
              <a:ext cx="1619250" cy="1781175"/>
              <a:chOff x="618280" y="5005323"/>
              <a:chExt cx="1619250" cy="1781175"/>
            </a:xfrm>
          </p:grpSpPr>
          <p:sp>
            <p:nvSpPr>
              <p:cNvPr id="16" name="Text Box 7">
                <a:extLst>
                  <a:ext uri="{FF2B5EF4-FFF2-40B4-BE49-F238E27FC236}">
                    <a16:creationId xmlns:a16="http://schemas.microsoft.com/office/drawing/2014/main" id="{E947B144-8486-4A7B-5A74-48468CF71C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8280" y="5005323"/>
                <a:ext cx="1619250" cy="1781175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Data Location Point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 Data Location Point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Structure Measures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Text Box 11">
                <a:extLst>
                  <a:ext uri="{FF2B5EF4-FFF2-40B4-BE49-F238E27FC236}">
                    <a16:creationId xmlns:a16="http://schemas.microsoft.com/office/drawing/2014/main" id="{CE72F60A-516D-0E4D-55B9-60F6551CB6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1006" y="5774060"/>
                <a:ext cx="1453798" cy="503378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Record Structure &amp; Oyster Measures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03" name="Text Box 14">
              <a:extLst>
                <a:ext uri="{FF2B5EF4-FFF2-40B4-BE49-F238E27FC236}">
                  <a16:creationId xmlns:a16="http://schemas.microsoft.com/office/drawing/2014/main" id="{296E5229-C03E-52B5-81A0-F11B327B21CB}"/>
                </a:ext>
              </a:extLst>
            </p:cNvPr>
            <p:cNvSpPr txBox="1"/>
            <p:nvPr/>
          </p:nvSpPr>
          <p:spPr>
            <a:xfrm>
              <a:off x="1112777" y="4576186"/>
              <a:ext cx="392316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5a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09" name="Group 3108">
            <a:extLst>
              <a:ext uri="{FF2B5EF4-FFF2-40B4-BE49-F238E27FC236}">
                <a16:creationId xmlns:a16="http://schemas.microsoft.com/office/drawing/2014/main" id="{21D20DC3-AC7C-9146-53B4-5EAF2F76F45A}"/>
              </a:ext>
            </a:extLst>
          </p:cNvPr>
          <p:cNvGrpSpPr/>
          <p:nvPr/>
        </p:nvGrpSpPr>
        <p:grpSpPr>
          <a:xfrm>
            <a:off x="3338088" y="2880447"/>
            <a:ext cx="1593311" cy="1247256"/>
            <a:chOff x="4324082" y="3501915"/>
            <a:chExt cx="1593311" cy="1247256"/>
          </a:xfrm>
        </p:grpSpPr>
        <p:grpSp>
          <p:nvGrpSpPr>
            <p:cNvPr id="3107" name="Group 3106">
              <a:extLst>
                <a:ext uri="{FF2B5EF4-FFF2-40B4-BE49-F238E27FC236}">
                  <a16:creationId xmlns:a16="http://schemas.microsoft.com/office/drawing/2014/main" id="{48409FED-A2D1-D009-2955-F6796C3B4C7B}"/>
                </a:ext>
              </a:extLst>
            </p:cNvPr>
            <p:cNvGrpSpPr/>
            <p:nvPr/>
          </p:nvGrpSpPr>
          <p:grpSpPr>
            <a:xfrm>
              <a:off x="4324082" y="3863864"/>
              <a:ext cx="1593311" cy="885307"/>
              <a:chOff x="4354509" y="3492389"/>
              <a:chExt cx="1593311" cy="885307"/>
            </a:xfrm>
          </p:grpSpPr>
          <p:sp>
            <p:nvSpPr>
              <p:cNvPr id="9" name="Text Box 20">
                <a:extLst>
                  <a:ext uri="{FF2B5EF4-FFF2-40B4-BE49-F238E27FC236}">
                    <a16:creationId xmlns:a16="http://schemas.microsoft.com/office/drawing/2014/main" id="{EA98D08E-D193-ECA9-8ADD-7C15C60581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4509" y="3492389"/>
                <a:ext cx="1593311" cy="885307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Marsh Vegetation Community Zones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lang="en-US" altLang="en-US" sz="1100" b="1" u="sng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 Marsh Vegetation Community Zone</a:t>
                </a:r>
              </a:p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kumimoji="0" lang="en-US" altLang="en-US" sz="18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3106" name="Picture 3105" descr="Image preview">
                <a:extLst>
                  <a:ext uri="{FF2B5EF4-FFF2-40B4-BE49-F238E27FC236}">
                    <a16:creationId xmlns:a16="http://schemas.microsoft.com/office/drawing/2014/main" id="{1B352003-9E21-7706-4018-6E21A3E4305C}"/>
                  </a:ext>
                </a:extLst>
              </p:cNvPr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88619" y="3575173"/>
                <a:ext cx="180975" cy="1619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3108" name="Text Box 14">
              <a:extLst>
                <a:ext uri="{FF2B5EF4-FFF2-40B4-BE49-F238E27FC236}">
                  <a16:creationId xmlns:a16="http://schemas.microsoft.com/office/drawing/2014/main" id="{0678DF74-D2D0-7847-8515-78161E729548}"/>
                </a:ext>
              </a:extLst>
            </p:cNvPr>
            <p:cNvSpPr txBox="1"/>
            <p:nvPr/>
          </p:nvSpPr>
          <p:spPr>
            <a:xfrm>
              <a:off x="4927336" y="3501915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12" name="Group 3111">
            <a:extLst>
              <a:ext uri="{FF2B5EF4-FFF2-40B4-BE49-F238E27FC236}">
                <a16:creationId xmlns:a16="http://schemas.microsoft.com/office/drawing/2014/main" id="{B885D000-EF46-DAAF-1044-F375AC199F73}"/>
              </a:ext>
            </a:extLst>
          </p:cNvPr>
          <p:cNvGrpSpPr/>
          <p:nvPr/>
        </p:nvGrpSpPr>
        <p:grpSpPr>
          <a:xfrm>
            <a:off x="1965052" y="4826721"/>
            <a:ext cx="1247775" cy="1903109"/>
            <a:chOff x="3084803" y="4816202"/>
            <a:chExt cx="1247775" cy="1903109"/>
          </a:xfrm>
        </p:grpSpPr>
        <p:grpSp>
          <p:nvGrpSpPr>
            <p:cNvPr id="3086" name="Group 3085">
              <a:extLst>
                <a:ext uri="{FF2B5EF4-FFF2-40B4-BE49-F238E27FC236}">
                  <a16:creationId xmlns:a16="http://schemas.microsoft.com/office/drawing/2014/main" id="{82E907F0-C9B5-E82E-16E3-BCED2B347951}"/>
                </a:ext>
              </a:extLst>
            </p:cNvPr>
            <p:cNvGrpSpPr/>
            <p:nvPr/>
          </p:nvGrpSpPr>
          <p:grpSpPr>
            <a:xfrm>
              <a:off x="3084803" y="5177512"/>
              <a:ext cx="1247775" cy="1541799"/>
              <a:chOff x="3993468" y="4910867"/>
              <a:chExt cx="1247775" cy="1562100"/>
            </a:xfrm>
          </p:grpSpPr>
          <p:sp>
            <p:nvSpPr>
              <p:cNvPr id="10" name="Text Box 1">
                <a:extLst>
                  <a:ext uri="{FF2B5EF4-FFF2-40B4-BE49-F238E27FC236}">
                    <a16:creationId xmlns:a16="http://schemas.microsoft.com/office/drawing/2014/main" id="{D9819DCB-3734-950D-8429-3C53DE9DB1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93468" y="4910867"/>
                <a:ext cx="1247775" cy="156210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Low Marsh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 Low Marsh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Marsh Measures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Text Box 1">
                <a:extLst>
                  <a:ext uri="{FF2B5EF4-FFF2-40B4-BE49-F238E27FC236}">
                    <a16:creationId xmlns:a16="http://schemas.microsoft.com/office/drawing/2014/main" id="{E6F5F27C-1E79-BE45-C50B-94BE7958A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03836" y="5486175"/>
                <a:ext cx="1019175" cy="447675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none" strike="noStrike" cap="none" normalizeH="0" baseline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Record Marsh Measures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11" name="Text Box 14">
              <a:extLst>
                <a:ext uri="{FF2B5EF4-FFF2-40B4-BE49-F238E27FC236}">
                  <a16:creationId xmlns:a16="http://schemas.microsoft.com/office/drawing/2014/main" id="{A08D7C47-CEAD-F237-7019-D222E220B87F}"/>
                </a:ext>
              </a:extLst>
            </p:cNvPr>
            <p:cNvSpPr txBox="1"/>
            <p:nvPr/>
          </p:nvSpPr>
          <p:spPr>
            <a:xfrm>
              <a:off x="3552358" y="4816202"/>
              <a:ext cx="392316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6a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13" name="Group 3112">
            <a:extLst>
              <a:ext uri="{FF2B5EF4-FFF2-40B4-BE49-F238E27FC236}">
                <a16:creationId xmlns:a16="http://schemas.microsoft.com/office/drawing/2014/main" id="{AEC6575B-7D03-CE7D-8F4F-54E99ECF79E4}"/>
              </a:ext>
            </a:extLst>
          </p:cNvPr>
          <p:cNvGrpSpPr/>
          <p:nvPr/>
        </p:nvGrpSpPr>
        <p:grpSpPr>
          <a:xfrm>
            <a:off x="3243600" y="4849135"/>
            <a:ext cx="1247775" cy="1903109"/>
            <a:chOff x="3084803" y="4816202"/>
            <a:chExt cx="1247775" cy="1903109"/>
          </a:xfrm>
        </p:grpSpPr>
        <p:grpSp>
          <p:nvGrpSpPr>
            <p:cNvPr id="3114" name="Group 3113">
              <a:extLst>
                <a:ext uri="{FF2B5EF4-FFF2-40B4-BE49-F238E27FC236}">
                  <a16:creationId xmlns:a16="http://schemas.microsoft.com/office/drawing/2014/main" id="{1A4B29DD-1406-8998-FAF0-4C9240DA6482}"/>
                </a:ext>
              </a:extLst>
            </p:cNvPr>
            <p:cNvGrpSpPr/>
            <p:nvPr/>
          </p:nvGrpSpPr>
          <p:grpSpPr>
            <a:xfrm>
              <a:off x="3084803" y="5177512"/>
              <a:ext cx="1247775" cy="1541799"/>
              <a:chOff x="3993468" y="4910867"/>
              <a:chExt cx="1247775" cy="1562100"/>
            </a:xfrm>
          </p:grpSpPr>
          <p:sp>
            <p:nvSpPr>
              <p:cNvPr id="3116" name="Text Box 1">
                <a:extLst>
                  <a:ext uri="{FF2B5EF4-FFF2-40B4-BE49-F238E27FC236}">
                    <a16:creationId xmlns:a16="http://schemas.microsoft.com/office/drawing/2014/main" id="{75306960-2456-2ED7-4B38-03B1C30137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93468" y="4910867"/>
                <a:ext cx="1247775" cy="156210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100" b="1" u="sng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High</a:t>
                </a: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Marsh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 High Marsh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Marsh Measures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17" name="Text Box 1">
                <a:extLst>
                  <a:ext uri="{FF2B5EF4-FFF2-40B4-BE49-F238E27FC236}">
                    <a16:creationId xmlns:a16="http://schemas.microsoft.com/office/drawing/2014/main" id="{696FBB8A-02D3-E276-9649-59427AFF5A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03836" y="5486175"/>
                <a:ext cx="1019175" cy="447675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none" strike="noStrike" cap="none" normalizeH="0" baseline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Record Marsh Measures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15" name="Text Box 14">
              <a:extLst>
                <a:ext uri="{FF2B5EF4-FFF2-40B4-BE49-F238E27FC236}">
                  <a16:creationId xmlns:a16="http://schemas.microsoft.com/office/drawing/2014/main" id="{3F19AFC2-2560-CC6F-DFA6-958E5189BF8C}"/>
                </a:ext>
              </a:extLst>
            </p:cNvPr>
            <p:cNvSpPr txBox="1"/>
            <p:nvPr/>
          </p:nvSpPr>
          <p:spPr>
            <a:xfrm>
              <a:off x="3552357" y="4816202"/>
              <a:ext cx="365341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6b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19" name="Group 3118">
            <a:extLst>
              <a:ext uri="{FF2B5EF4-FFF2-40B4-BE49-F238E27FC236}">
                <a16:creationId xmlns:a16="http://schemas.microsoft.com/office/drawing/2014/main" id="{85CA9D61-2004-BA37-5FE4-63B55BD73AEC}"/>
              </a:ext>
            </a:extLst>
          </p:cNvPr>
          <p:cNvGrpSpPr/>
          <p:nvPr/>
        </p:nvGrpSpPr>
        <p:grpSpPr>
          <a:xfrm>
            <a:off x="5027055" y="2890694"/>
            <a:ext cx="1253807" cy="1307009"/>
            <a:chOff x="6024070" y="3509193"/>
            <a:chExt cx="1253807" cy="1307009"/>
          </a:xfrm>
        </p:grpSpPr>
        <p:sp>
          <p:nvSpPr>
            <p:cNvPr id="12" name="Text Box 19">
              <a:extLst>
                <a:ext uri="{FF2B5EF4-FFF2-40B4-BE49-F238E27FC236}">
                  <a16:creationId xmlns:a16="http://schemas.microsoft.com/office/drawing/2014/main" id="{F2BA4CEB-5773-75A2-41ED-4CBC5778B0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4070" y="3863865"/>
              <a:ext cx="1253807" cy="95233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Planted Marsh Area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 Planted Marsh Area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10" name="Text Box 14">
              <a:extLst>
                <a:ext uri="{FF2B5EF4-FFF2-40B4-BE49-F238E27FC236}">
                  <a16:creationId xmlns:a16="http://schemas.microsoft.com/office/drawing/2014/main" id="{23F10CCF-6153-5487-373A-2502FF23A26A}"/>
                </a:ext>
              </a:extLst>
            </p:cNvPr>
            <p:cNvSpPr txBox="1"/>
            <p:nvPr/>
          </p:nvSpPr>
          <p:spPr>
            <a:xfrm>
              <a:off x="6533751" y="3509193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118" name="Picture 3117" descr="Image preview">
              <a:extLst>
                <a:ext uri="{FF2B5EF4-FFF2-40B4-BE49-F238E27FC236}">
                  <a16:creationId xmlns:a16="http://schemas.microsoft.com/office/drawing/2014/main" id="{9E858C1E-6345-672B-FCA2-1C82DFACDBC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9236" y="3892950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122" name="Group 3121">
            <a:extLst>
              <a:ext uri="{FF2B5EF4-FFF2-40B4-BE49-F238E27FC236}">
                <a16:creationId xmlns:a16="http://schemas.microsoft.com/office/drawing/2014/main" id="{AFB69A20-F9A0-3ECF-BEB2-D48F77AF06CF}"/>
              </a:ext>
            </a:extLst>
          </p:cNvPr>
          <p:cNvGrpSpPr/>
          <p:nvPr/>
        </p:nvGrpSpPr>
        <p:grpSpPr>
          <a:xfrm>
            <a:off x="4555463" y="4668899"/>
            <a:ext cx="1294491" cy="2084084"/>
            <a:chOff x="8935875" y="4635227"/>
            <a:chExt cx="1294491" cy="2084084"/>
          </a:xfrm>
        </p:grpSpPr>
        <p:sp>
          <p:nvSpPr>
            <p:cNvPr id="13" name="Text Box 6">
              <a:extLst>
                <a:ext uri="{FF2B5EF4-FFF2-40B4-BE49-F238E27FC236}">
                  <a16:creationId xmlns:a16="http://schemas.microsoft.com/office/drawing/2014/main" id="{650B8AA7-309E-1F2F-290B-CDEA897D6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5875" y="4997177"/>
              <a:ext cx="1294491" cy="172213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Planted Low Marsh Event -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Planted Low Marsh Area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Form: Planted Marsh Areas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0" name="Text Box 1">
              <a:extLst>
                <a:ext uri="{FF2B5EF4-FFF2-40B4-BE49-F238E27FC236}">
                  <a16:creationId xmlns:a16="http://schemas.microsoft.com/office/drawing/2014/main" id="{A0AA8FD7-9992-33F9-CE66-92676055A8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40448" y="5899241"/>
              <a:ext cx="1085343" cy="441857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Marsh Planting Event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1" name="Text Box 14">
              <a:extLst>
                <a:ext uri="{FF2B5EF4-FFF2-40B4-BE49-F238E27FC236}">
                  <a16:creationId xmlns:a16="http://schemas.microsoft.com/office/drawing/2014/main" id="{BB8C40F5-D54C-6820-F7BD-DAA7A81DC178}"/>
                </a:ext>
              </a:extLst>
            </p:cNvPr>
            <p:cNvSpPr txBox="1"/>
            <p:nvPr/>
          </p:nvSpPr>
          <p:spPr>
            <a:xfrm>
              <a:off x="9430719" y="4635227"/>
              <a:ext cx="392316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7a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23" name="Group 3122">
            <a:extLst>
              <a:ext uri="{FF2B5EF4-FFF2-40B4-BE49-F238E27FC236}">
                <a16:creationId xmlns:a16="http://schemas.microsoft.com/office/drawing/2014/main" id="{B6B459B3-63D5-273A-8372-81B1AAF70B65}"/>
              </a:ext>
            </a:extLst>
          </p:cNvPr>
          <p:cNvGrpSpPr/>
          <p:nvPr/>
        </p:nvGrpSpPr>
        <p:grpSpPr>
          <a:xfrm>
            <a:off x="5886671" y="4668899"/>
            <a:ext cx="1294491" cy="2084084"/>
            <a:chOff x="8935875" y="4635227"/>
            <a:chExt cx="1294491" cy="2084084"/>
          </a:xfrm>
        </p:grpSpPr>
        <p:sp>
          <p:nvSpPr>
            <p:cNvPr id="3124" name="Text Box 6">
              <a:extLst>
                <a:ext uri="{FF2B5EF4-FFF2-40B4-BE49-F238E27FC236}">
                  <a16:creationId xmlns:a16="http://schemas.microsoft.com/office/drawing/2014/main" id="{9F2E2E19-409C-E617-60FB-E9B5C3DEE5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5875" y="4997177"/>
              <a:ext cx="1294491" cy="172213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Planted High Marsh Event -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Planted High Marsh Area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Form: Planted Marsh Areas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5" name="Text Box 1">
              <a:extLst>
                <a:ext uri="{FF2B5EF4-FFF2-40B4-BE49-F238E27FC236}">
                  <a16:creationId xmlns:a16="http://schemas.microsoft.com/office/drawing/2014/main" id="{1CF9E2C4-37A6-7AE2-BFC4-F7D945CEED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40448" y="5899241"/>
              <a:ext cx="1085343" cy="441857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Marsh Planting Event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26" name="Text Box 14">
              <a:extLst>
                <a:ext uri="{FF2B5EF4-FFF2-40B4-BE49-F238E27FC236}">
                  <a16:creationId xmlns:a16="http://schemas.microsoft.com/office/drawing/2014/main" id="{BCAF365D-65DD-6749-F640-C9B2CE50496F}"/>
                </a:ext>
              </a:extLst>
            </p:cNvPr>
            <p:cNvSpPr txBox="1"/>
            <p:nvPr/>
          </p:nvSpPr>
          <p:spPr>
            <a:xfrm>
              <a:off x="9430718" y="4635227"/>
              <a:ext cx="350273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7b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29" name="Group 3128">
            <a:extLst>
              <a:ext uri="{FF2B5EF4-FFF2-40B4-BE49-F238E27FC236}">
                <a16:creationId xmlns:a16="http://schemas.microsoft.com/office/drawing/2014/main" id="{6BA1ADB5-2BED-A2BA-BAFB-660F6892D5D5}"/>
              </a:ext>
            </a:extLst>
          </p:cNvPr>
          <p:cNvGrpSpPr/>
          <p:nvPr/>
        </p:nvGrpSpPr>
        <p:grpSpPr>
          <a:xfrm>
            <a:off x="6323670" y="2882785"/>
            <a:ext cx="1545344" cy="1107181"/>
            <a:chOff x="7616970" y="3511783"/>
            <a:chExt cx="1545344" cy="1107181"/>
          </a:xfrm>
        </p:grpSpPr>
        <p:sp>
          <p:nvSpPr>
            <p:cNvPr id="17" name="Text Box 18">
              <a:extLst>
                <a:ext uri="{FF2B5EF4-FFF2-40B4-BE49-F238E27FC236}">
                  <a16:creationId xmlns:a16="http://schemas.microsoft.com/office/drawing/2014/main" id="{42F8D199-2776-D251-1D0D-3050D179B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970" y="3876014"/>
              <a:ext cx="1545344" cy="7429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Transects &amp; Plots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Transect Plot points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127" name="Picture 3126" descr="Image preview">
              <a:extLst>
                <a:ext uri="{FF2B5EF4-FFF2-40B4-BE49-F238E27FC236}">
                  <a16:creationId xmlns:a16="http://schemas.microsoft.com/office/drawing/2014/main" id="{3E386808-D06E-2E07-91AB-0B34513011C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8031" y="3945718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28" name="Text Box 14">
              <a:extLst>
                <a:ext uri="{FF2B5EF4-FFF2-40B4-BE49-F238E27FC236}">
                  <a16:creationId xmlns:a16="http://schemas.microsoft.com/office/drawing/2014/main" id="{B0DB8D55-4080-A590-592F-4DA88E110845}"/>
                </a:ext>
              </a:extLst>
            </p:cNvPr>
            <p:cNvSpPr txBox="1"/>
            <p:nvPr/>
          </p:nvSpPr>
          <p:spPr>
            <a:xfrm>
              <a:off x="8191972" y="3511783"/>
              <a:ext cx="304800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31" name="Group 3130">
            <a:extLst>
              <a:ext uri="{FF2B5EF4-FFF2-40B4-BE49-F238E27FC236}">
                <a16:creationId xmlns:a16="http://schemas.microsoft.com/office/drawing/2014/main" id="{49891D48-15B0-F9E2-D77E-518A97C248AA}"/>
              </a:ext>
            </a:extLst>
          </p:cNvPr>
          <p:cNvGrpSpPr/>
          <p:nvPr/>
        </p:nvGrpSpPr>
        <p:grpSpPr>
          <a:xfrm>
            <a:off x="7251616" y="5120793"/>
            <a:ext cx="1447800" cy="1666875"/>
            <a:chOff x="8935875" y="4635227"/>
            <a:chExt cx="1447800" cy="1666875"/>
          </a:xfrm>
        </p:grpSpPr>
        <p:sp>
          <p:nvSpPr>
            <p:cNvPr id="3132" name="Text Box 6">
              <a:extLst>
                <a:ext uri="{FF2B5EF4-FFF2-40B4-BE49-F238E27FC236}">
                  <a16:creationId xmlns:a16="http://schemas.microsoft.com/office/drawing/2014/main" id="{78C19415-D1C9-D249-A658-B46552072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5875" y="4997177"/>
              <a:ext cx="1447800" cy="130492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Transect # - Plot (Loc)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Plot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Form: Plot Measures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33" name="Text Box 1">
              <a:extLst>
                <a:ext uri="{FF2B5EF4-FFF2-40B4-BE49-F238E27FC236}">
                  <a16:creationId xmlns:a16="http://schemas.microsoft.com/office/drawing/2014/main" id="{5B81D276-ED4F-9CF9-7CBD-077C5B55E9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40447" y="5548916"/>
              <a:ext cx="1085343" cy="441857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Plot Measures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34" name="Text Box 14">
              <a:extLst>
                <a:ext uri="{FF2B5EF4-FFF2-40B4-BE49-F238E27FC236}">
                  <a16:creationId xmlns:a16="http://schemas.microsoft.com/office/drawing/2014/main" id="{FE7C16EA-31CF-2546-8681-145C248B2E05}"/>
                </a:ext>
              </a:extLst>
            </p:cNvPr>
            <p:cNvSpPr txBox="1"/>
            <p:nvPr/>
          </p:nvSpPr>
          <p:spPr>
            <a:xfrm>
              <a:off x="9507374" y="4635227"/>
              <a:ext cx="350273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8a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37" name="Group 3136">
            <a:extLst>
              <a:ext uri="{FF2B5EF4-FFF2-40B4-BE49-F238E27FC236}">
                <a16:creationId xmlns:a16="http://schemas.microsoft.com/office/drawing/2014/main" id="{DFE702D0-2588-6B4D-391B-59CB352F430B}"/>
              </a:ext>
            </a:extLst>
          </p:cNvPr>
          <p:cNvGrpSpPr/>
          <p:nvPr/>
        </p:nvGrpSpPr>
        <p:grpSpPr>
          <a:xfrm>
            <a:off x="10669105" y="2874336"/>
            <a:ext cx="1447800" cy="1707789"/>
            <a:chOff x="9588569" y="3108413"/>
            <a:chExt cx="1447800" cy="1707789"/>
          </a:xfrm>
        </p:grpSpPr>
        <p:sp>
          <p:nvSpPr>
            <p:cNvPr id="3135" name="Text Box 8">
              <a:extLst>
                <a:ext uri="{FF2B5EF4-FFF2-40B4-BE49-F238E27FC236}">
                  <a16:creationId xmlns:a16="http://schemas.microsoft.com/office/drawing/2014/main" id="{23BEED78-A6C5-E4D0-6B4D-AA9C00226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88569" y="3476745"/>
              <a:ext cx="1447800" cy="133945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b="1" u="sng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Grazing Exclusion Status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Add Grazing Exclusion Status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Fill information fields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36" name="Text Box 14">
              <a:extLst>
                <a:ext uri="{FF2B5EF4-FFF2-40B4-BE49-F238E27FC236}">
                  <a16:creationId xmlns:a16="http://schemas.microsoft.com/office/drawing/2014/main" id="{FEE11908-A085-9A21-4395-971A271D3D3A}"/>
                </a:ext>
              </a:extLst>
            </p:cNvPr>
            <p:cNvSpPr txBox="1"/>
            <p:nvPr/>
          </p:nvSpPr>
          <p:spPr>
            <a:xfrm>
              <a:off x="10160068" y="3108413"/>
              <a:ext cx="391117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1 1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47" name="Group 3146">
            <a:extLst>
              <a:ext uri="{FF2B5EF4-FFF2-40B4-BE49-F238E27FC236}">
                <a16:creationId xmlns:a16="http://schemas.microsoft.com/office/drawing/2014/main" id="{9729D574-8255-B50E-B1ED-2E00157C1BE5}"/>
              </a:ext>
            </a:extLst>
          </p:cNvPr>
          <p:cNvGrpSpPr/>
          <p:nvPr/>
        </p:nvGrpSpPr>
        <p:grpSpPr>
          <a:xfrm>
            <a:off x="8864942" y="4844353"/>
            <a:ext cx="1510553" cy="1905004"/>
            <a:chOff x="12224438" y="4717338"/>
            <a:chExt cx="1510553" cy="1905004"/>
          </a:xfrm>
        </p:grpSpPr>
        <p:grpSp>
          <p:nvGrpSpPr>
            <p:cNvPr id="3143" name="Group 3142">
              <a:extLst>
                <a:ext uri="{FF2B5EF4-FFF2-40B4-BE49-F238E27FC236}">
                  <a16:creationId xmlns:a16="http://schemas.microsoft.com/office/drawing/2014/main" id="{6EF90995-6631-884A-1D14-A4C3E54D66ED}"/>
                </a:ext>
              </a:extLst>
            </p:cNvPr>
            <p:cNvGrpSpPr/>
            <p:nvPr/>
          </p:nvGrpSpPr>
          <p:grpSpPr>
            <a:xfrm>
              <a:off x="12224438" y="4717338"/>
              <a:ext cx="1510553" cy="1905004"/>
              <a:chOff x="5341155" y="5232863"/>
              <a:chExt cx="1971675" cy="1518124"/>
            </a:xfrm>
          </p:grpSpPr>
          <p:sp>
            <p:nvSpPr>
              <p:cNvPr id="3144" name="Text Box 30">
                <a:extLst>
                  <a:ext uri="{FF2B5EF4-FFF2-40B4-BE49-F238E27FC236}">
                    <a16:creationId xmlns:a16="http://schemas.microsoft.com/office/drawing/2014/main" id="{706342B4-0C94-EA49-6BBB-38B84BCF4C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1155" y="5561013"/>
                <a:ext cx="1971675" cy="1189974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lang="en-US" altLang="en-US" sz="1100" b="1" u="sng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Marsh Edge</a:t>
                </a: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Erosion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Marsh Edge </a:t>
                </a: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Erosion p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oint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Record Evidence of Erosion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45" name="Text Box 24">
                <a:extLst>
                  <a:ext uri="{FF2B5EF4-FFF2-40B4-BE49-F238E27FC236}">
                    <a16:creationId xmlns:a16="http://schemas.microsoft.com/office/drawing/2014/main" id="{A3381023-B371-9B0B-E8CF-DD2F0AF2F5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3819" y="5232863"/>
                <a:ext cx="643980" cy="32385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10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kumimoji="0" lang="en-US" altLang="en-US" sz="11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46" name="Text Box 1">
              <a:extLst>
                <a:ext uri="{FF2B5EF4-FFF2-40B4-BE49-F238E27FC236}">
                  <a16:creationId xmlns:a16="http://schemas.microsoft.com/office/drawing/2014/main" id="{D94BDF71-138F-8D9C-77B6-F7C1CD9ED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97970" y="5845007"/>
              <a:ext cx="1245618" cy="441857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</a:t>
              </a:r>
              <a:r>
                <a:rPr lang="en-US" altLang="en-US" sz="11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Evidence of Erosion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48" name="Group 3147">
            <a:extLst>
              <a:ext uri="{FF2B5EF4-FFF2-40B4-BE49-F238E27FC236}">
                <a16:creationId xmlns:a16="http://schemas.microsoft.com/office/drawing/2014/main" id="{9822FB42-CFC3-102A-3735-0E29E6FB0801}"/>
              </a:ext>
            </a:extLst>
          </p:cNvPr>
          <p:cNvGrpSpPr/>
          <p:nvPr/>
        </p:nvGrpSpPr>
        <p:grpSpPr>
          <a:xfrm>
            <a:off x="10417239" y="4847240"/>
            <a:ext cx="1510553" cy="1905004"/>
            <a:chOff x="12224438" y="4717338"/>
            <a:chExt cx="1510553" cy="1905004"/>
          </a:xfrm>
        </p:grpSpPr>
        <p:grpSp>
          <p:nvGrpSpPr>
            <p:cNvPr id="3149" name="Group 3148">
              <a:extLst>
                <a:ext uri="{FF2B5EF4-FFF2-40B4-BE49-F238E27FC236}">
                  <a16:creationId xmlns:a16="http://schemas.microsoft.com/office/drawing/2014/main" id="{4A456F4A-CB6C-DCD2-3A4E-1742B19F9B84}"/>
                </a:ext>
              </a:extLst>
            </p:cNvPr>
            <p:cNvGrpSpPr/>
            <p:nvPr/>
          </p:nvGrpSpPr>
          <p:grpSpPr>
            <a:xfrm>
              <a:off x="12224438" y="4717338"/>
              <a:ext cx="1510553" cy="1905004"/>
              <a:chOff x="5341155" y="5232863"/>
              <a:chExt cx="1971675" cy="1518124"/>
            </a:xfrm>
          </p:grpSpPr>
          <p:sp>
            <p:nvSpPr>
              <p:cNvPr id="3151" name="Text Box 30">
                <a:extLst>
                  <a:ext uri="{FF2B5EF4-FFF2-40B4-BE49-F238E27FC236}">
                    <a16:creationId xmlns:a16="http://schemas.microsoft.com/office/drawing/2014/main" id="{E239A867-E12F-7416-2DC3-0546534274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1155" y="5561013"/>
                <a:ext cx="1971675" cy="1189974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Bank Erosion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Select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Bank </a:t>
                </a: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Erosion p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oint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endPara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228600" algn="l"/>
                  </a:tabLst>
                </a:pPr>
                <a:r>
                  <a:rPr lang="en-US" alt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Form: Record Evidence of Erosion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52" name="Text Box 24">
                <a:extLst>
                  <a:ext uri="{FF2B5EF4-FFF2-40B4-BE49-F238E27FC236}">
                    <a16:creationId xmlns:a16="http://schemas.microsoft.com/office/drawing/2014/main" id="{0C3A7E90-9E1F-4FFC-42F7-03E14F5654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3819" y="5232863"/>
                <a:ext cx="643978" cy="32385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10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10b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50" name="Text Box 1">
              <a:extLst>
                <a:ext uri="{FF2B5EF4-FFF2-40B4-BE49-F238E27FC236}">
                  <a16:creationId xmlns:a16="http://schemas.microsoft.com/office/drawing/2014/main" id="{772E95F3-2DCE-1BB8-5501-6056A3CF8F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97970" y="5845007"/>
              <a:ext cx="1245618" cy="441857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Record </a:t>
              </a:r>
              <a:r>
                <a:rPr lang="en-US" altLang="en-US" sz="11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Evidence of Erosion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58" name="Group 3157">
            <a:extLst>
              <a:ext uri="{FF2B5EF4-FFF2-40B4-BE49-F238E27FC236}">
                <a16:creationId xmlns:a16="http://schemas.microsoft.com/office/drawing/2014/main" id="{717362C0-E7F5-F5FA-87E8-D01120965CE7}"/>
              </a:ext>
            </a:extLst>
          </p:cNvPr>
          <p:cNvGrpSpPr/>
          <p:nvPr/>
        </p:nvGrpSpPr>
        <p:grpSpPr>
          <a:xfrm>
            <a:off x="7920075" y="2865987"/>
            <a:ext cx="1253807" cy="1678202"/>
            <a:chOff x="7920075" y="2865987"/>
            <a:chExt cx="1253807" cy="1678202"/>
          </a:xfrm>
        </p:grpSpPr>
        <p:grpSp>
          <p:nvGrpSpPr>
            <p:cNvPr id="3154" name="Group 3153">
              <a:extLst>
                <a:ext uri="{FF2B5EF4-FFF2-40B4-BE49-F238E27FC236}">
                  <a16:creationId xmlns:a16="http://schemas.microsoft.com/office/drawing/2014/main" id="{753F0D5C-3F62-4FDF-7987-79573A58422D}"/>
                </a:ext>
              </a:extLst>
            </p:cNvPr>
            <p:cNvGrpSpPr/>
            <p:nvPr/>
          </p:nvGrpSpPr>
          <p:grpSpPr>
            <a:xfrm>
              <a:off x="7920075" y="2865987"/>
              <a:ext cx="1253807" cy="1678202"/>
              <a:chOff x="7898013" y="2630467"/>
              <a:chExt cx="1253807" cy="1678202"/>
            </a:xfrm>
          </p:grpSpPr>
          <p:sp>
            <p:nvSpPr>
              <p:cNvPr id="3138" name="Text Box 8">
                <a:extLst>
                  <a:ext uri="{FF2B5EF4-FFF2-40B4-BE49-F238E27FC236}">
                    <a16:creationId xmlns:a16="http://schemas.microsoft.com/office/drawing/2014/main" id="{EB75A311-69EF-20B1-9C12-3508855017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98013" y="3003744"/>
                <a:ext cx="1253807" cy="1304925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1" i="0" u="sng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Upland Bank Condition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Add Upland Bank Condition</a:t>
                </a:r>
                <a:endPara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Fill information fields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53" name="Text Box 14">
                <a:extLst>
                  <a:ext uri="{FF2B5EF4-FFF2-40B4-BE49-F238E27FC236}">
                    <a16:creationId xmlns:a16="http://schemas.microsoft.com/office/drawing/2014/main" id="{D9D9E366-021B-6AED-A72C-F80207C88139}"/>
                  </a:ext>
                </a:extLst>
              </p:cNvPr>
              <p:cNvSpPr txBox="1"/>
              <p:nvPr/>
            </p:nvSpPr>
            <p:spPr>
              <a:xfrm>
                <a:off x="8372516" y="2630467"/>
                <a:ext cx="304800" cy="361950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prstClr val="black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b="1" kern="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 </a:t>
                </a:r>
                <a:endParaRPr lang="en-US" sz="11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156" name="Picture 3155" descr="Image preview">
              <a:extLst>
                <a:ext uri="{FF2B5EF4-FFF2-40B4-BE49-F238E27FC236}">
                  <a16:creationId xmlns:a16="http://schemas.microsoft.com/office/drawing/2014/main" id="{00E6C72D-EF63-FF77-67F9-B7C0C97B3EE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2506" y="3282714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159" name="Group 3158">
            <a:extLst>
              <a:ext uri="{FF2B5EF4-FFF2-40B4-BE49-F238E27FC236}">
                <a16:creationId xmlns:a16="http://schemas.microsoft.com/office/drawing/2014/main" id="{029B4624-4C0F-2CAE-DF18-56E513AB01F0}"/>
              </a:ext>
            </a:extLst>
          </p:cNvPr>
          <p:cNvGrpSpPr/>
          <p:nvPr/>
        </p:nvGrpSpPr>
        <p:grpSpPr>
          <a:xfrm>
            <a:off x="9236314" y="2863289"/>
            <a:ext cx="1390648" cy="1127245"/>
            <a:chOff x="9236314" y="2863289"/>
            <a:chExt cx="1390648" cy="1127245"/>
          </a:xfrm>
        </p:grpSpPr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F2C4B9C5-67ED-2192-6F39-285BD0395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36314" y="3227937"/>
              <a:ext cx="1390648" cy="7625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Erosion Evidence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Select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Erosion Evidence point</a:t>
              </a:r>
              <a:endPara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155" name="Text Box 14">
              <a:extLst>
                <a:ext uri="{FF2B5EF4-FFF2-40B4-BE49-F238E27FC236}">
                  <a16:creationId xmlns:a16="http://schemas.microsoft.com/office/drawing/2014/main" id="{76A94522-FDE2-CE14-0EE2-06D240DE9010}"/>
                </a:ext>
              </a:extLst>
            </p:cNvPr>
            <p:cNvSpPr txBox="1"/>
            <p:nvPr/>
          </p:nvSpPr>
          <p:spPr>
            <a:xfrm>
              <a:off x="9754368" y="2863289"/>
              <a:ext cx="391117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 </a:t>
              </a:r>
              <a:endPara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157" name="Picture 3156" descr="Image preview">
              <a:extLst>
                <a:ext uri="{FF2B5EF4-FFF2-40B4-BE49-F238E27FC236}">
                  <a16:creationId xmlns:a16="http://schemas.microsoft.com/office/drawing/2014/main" id="{B272C83B-66F0-B61E-0C2F-C5D5CCCBC4D6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1284" y="3274450"/>
              <a:ext cx="180975" cy="16192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3160" name="Straight Connector 3159">
            <a:extLst>
              <a:ext uri="{FF2B5EF4-FFF2-40B4-BE49-F238E27FC236}">
                <a16:creationId xmlns:a16="http://schemas.microsoft.com/office/drawing/2014/main" id="{0A0C4381-76FF-C4FF-2941-4F0A245E310D}"/>
              </a:ext>
            </a:extLst>
          </p:cNvPr>
          <p:cNvCxnSpPr>
            <a:cxnSpLocks/>
          </p:cNvCxnSpPr>
          <p:nvPr/>
        </p:nvCxnSpPr>
        <p:spPr>
          <a:xfrm flipH="1">
            <a:off x="2939801" y="697801"/>
            <a:ext cx="3006609" cy="1507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Straight Connector 3161">
            <a:extLst>
              <a:ext uri="{FF2B5EF4-FFF2-40B4-BE49-F238E27FC236}">
                <a16:creationId xmlns:a16="http://schemas.microsoft.com/office/drawing/2014/main" id="{28E92C01-0913-13E2-61D4-2FA9391F3079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4889105" y="688409"/>
            <a:ext cx="1057305" cy="1945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Straight Connector 3164">
            <a:extLst>
              <a:ext uri="{FF2B5EF4-FFF2-40B4-BE49-F238E27FC236}">
                <a16:creationId xmlns:a16="http://schemas.microsoft.com/office/drawing/2014/main" id="{452E7D0A-242C-F00D-27F2-8E9CA018E839}"/>
              </a:ext>
            </a:extLst>
          </p:cNvPr>
          <p:cNvCxnSpPr>
            <a:cxnSpLocks/>
            <a:stCxn id="18" idx="2"/>
            <a:endCxn id="4" idx="0"/>
          </p:cNvCxnSpPr>
          <p:nvPr/>
        </p:nvCxnSpPr>
        <p:spPr>
          <a:xfrm>
            <a:off x="5946410" y="688409"/>
            <a:ext cx="914582" cy="7540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Straight Connector 3167">
            <a:extLst>
              <a:ext uri="{FF2B5EF4-FFF2-40B4-BE49-F238E27FC236}">
                <a16:creationId xmlns:a16="http://schemas.microsoft.com/office/drawing/2014/main" id="{9B5077B2-7A92-CA49-6729-75053F5EDB37}"/>
              </a:ext>
            </a:extLst>
          </p:cNvPr>
          <p:cNvCxnSpPr>
            <a:cxnSpLocks/>
            <a:stCxn id="3095" idx="0"/>
          </p:cNvCxnSpPr>
          <p:nvPr/>
        </p:nvCxnSpPr>
        <p:spPr>
          <a:xfrm flipH="1" flipV="1">
            <a:off x="5886671" y="689162"/>
            <a:ext cx="3161235" cy="21041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1" name="Straight Connector 3170">
            <a:extLst>
              <a:ext uri="{FF2B5EF4-FFF2-40B4-BE49-F238E27FC236}">
                <a16:creationId xmlns:a16="http://schemas.microsoft.com/office/drawing/2014/main" id="{FA76595E-A8B3-AD7D-10C4-D2679C38CC39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847118" y="2326351"/>
            <a:ext cx="6013874" cy="5623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3" name="Straight Connector 3172">
            <a:extLst>
              <a:ext uri="{FF2B5EF4-FFF2-40B4-BE49-F238E27FC236}">
                <a16:creationId xmlns:a16="http://schemas.microsoft.com/office/drawing/2014/main" id="{C4DED2F8-13B7-8B15-0728-EF77648D2E21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595228" y="2326351"/>
            <a:ext cx="4265764" cy="5737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5" name="Straight Connector 3174">
            <a:extLst>
              <a:ext uri="{FF2B5EF4-FFF2-40B4-BE49-F238E27FC236}">
                <a16:creationId xmlns:a16="http://schemas.microsoft.com/office/drawing/2014/main" id="{26B6E058-372E-B978-38E1-115E397CAD0C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4246142" y="2326351"/>
            <a:ext cx="2614850" cy="5620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7" name="Straight Connector 3176">
            <a:extLst>
              <a:ext uri="{FF2B5EF4-FFF2-40B4-BE49-F238E27FC236}">
                <a16:creationId xmlns:a16="http://schemas.microsoft.com/office/drawing/2014/main" id="{41F4DCCE-8AB0-9E4D-1FF5-3FD08F74B84E}"/>
              </a:ext>
            </a:extLst>
          </p:cNvPr>
          <p:cNvCxnSpPr>
            <a:cxnSpLocks/>
          </p:cNvCxnSpPr>
          <p:nvPr/>
        </p:nvCxnSpPr>
        <p:spPr>
          <a:xfrm flipH="1">
            <a:off x="5849954" y="2330059"/>
            <a:ext cx="1011038" cy="5991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9" name="Straight Connector 3178">
            <a:extLst>
              <a:ext uri="{FF2B5EF4-FFF2-40B4-BE49-F238E27FC236}">
                <a16:creationId xmlns:a16="http://schemas.microsoft.com/office/drawing/2014/main" id="{67A03AFD-9196-E2FA-7613-7AB20A80ABE2}"/>
              </a:ext>
            </a:extLst>
          </p:cNvPr>
          <p:cNvCxnSpPr>
            <a:cxnSpLocks/>
            <a:stCxn id="3128" idx="0"/>
          </p:cNvCxnSpPr>
          <p:nvPr/>
        </p:nvCxnSpPr>
        <p:spPr>
          <a:xfrm flipH="1" flipV="1">
            <a:off x="6858436" y="2343370"/>
            <a:ext cx="192636" cy="5394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2" name="Straight Connector 3181">
            <a:extLst>
              <a:ext uri="{FF2B5EF4-FFF2-40B4-BE49-F238E27FC236}">
                <a16:creationId xmlns:a16="http://schemas.microsoft.com/office/drawing/2014/main" id="{A4EE6A86-1D50-2F12-D913-EFE22C2AE38F}"/>
              </a:ext>
            </a:extLst>
          </p:cNvPr>
          <p:cNvCxnSpPr>
            <a:cxnSpLocks/>
            <a:stCxn id="3153" idx="0"/>
          </p:cNvCxnSpPr>
          <p:nvPr/>
        </p:nvCxnSpPr>
        <p:spPr>
          <a:xfrm flipH="1" flipV="1">
            <a:off x="6817357" y="2333191"/>
            <a:ext cx="1729621" cy="5327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4" name="Straight Connector 3183">
            <a:extLst>
              <a:ext uri="{FF2B5EF4-FFF2-40B4-BE49-F238E27FC236}">
                <a16:creationId xmlns:a16="http://schemas.microsoft.com/office/drawing/2014/main" id="{4F321AA0-A9AB-3F19-19A6-BBA97208E7CE}"/>
              </a:ext>
            </a:extLst>
          </p:cNvPr>
          <p:cNvCxnSpPr>
            <a:cxnSpLocks/>
            <a:stCxn id="3155" idx="0"/>
          </p:cNvCxnSpPr>
          <p:nvPr/>
        </p:nvCxnSpPr>
        <p:spPr>
          <a:xfrm flipH="1" flipV="1">
            <a:off x="6808901" y="2332920"/>
            <a:ext cx="3141026" cy="5303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6" name="Straight Connector 3185">
            <a:extLst>
              <a:ext uri="{FF2B5EF4-FFF2-40B4-BE49-F238E27FC236}">
                <a16:creationId xmlns:a16="http://schemas.microsoft.com/office/drawing/2014/main" id="{D15A13DA-4C7A-EE1C-5559-C988FDD2D3C8}"/>
              </a:ext>
            </a:extLst>
          </p:cNvPr>
          <p:cNvCxnSpPr>
            <a:cxnSpLocks/>
            <a:stCxn id="3136" idx="0"/>
          </p:cNvCxnSpPr>
          <p:nvPr/>
        </p:nvCxnSpPr>
        <p:spPr>
          <a:xfrm flipH="1" flipV="1">
            <a:off x="6833049" y="2332920"/>
            <a:ext cx="4603114" cy="54141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8" name="Straight Connector 3187">
            <a:extLst>
              <a:ext uri="{FF2B5EF4-FFF2-40B4-BE49-F238E27FC236}">
                <a16:creationId xmlns:a16="http://schemas.microsoft.com/office/drawing/2014/main" id="{6F2214D8-18F7-8F2D-716C-74B7CE82C04A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1055263" y="3955139"/>
            <a:ext cx="1362984" cy="6637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0" name="Straight Connector 3189">
            <a:extLst>
              <a:ext uri="{FF2B5EF4-FFF2-40B4-BE49-F238E27FC236}">
                <a16:creationId xmlns:a16="http://schemas.microsoft.com/office/drawing/2014/main" id="{234697B9-9C0D-0C92-8856-841A0FB1033E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2617895" y="4127703"/>
            <a:ext cx="1516849" cy="6876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2" name="Straight Connector 3191">
            <a:extLst>
              <a:ext uri="{FF2B5EF4-FFF2-40B4-BE49-F238E27FC236}">
                <a16:creationId xmlns:a16="http://schemas.microsoft.com/office/drawing/2014/main" id="{E70BACFA-DC32-A10D-7C40-6D244F2105E5}"/>
              </a:ext>
            </a:extLst>
          </p:cNvPr>
          <p:cNvCxnSpPr>
            <a:cxnSpLocks/>
            <a:stCxn id="3115" idx="0"/>
          </p:cNvCxnSpPr>
          <p:nvPr/>
        </p:nvCxnSpPr>
        <p:spPr>
          <a:xfrm flipV="1">
            <a:off x="3893825" y="4150795"/>
            <a:ext cx="186753" cy="6983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4" name="Straight Connector 3193">
            <a:extLst>
              <a:ext uri="{FF2B5EF4-FFF2-40B4-BE49-F238E27FC236}">
                <a16:creationId xmlns:a16="http://schemas.microsoft.com/office/drawing/2014/main" id="{EF8F3AAF-03A5-C99E-6539-FE14F32F73AB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5198614" y="4197703"/>
            <a:ext cx="455345" cy="47651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6" name="Straight Connector 3195">
            <a:extLst>
              <a:ext uri="{FF2B5EF4-FFF2-40B4-BE49-F238E27FC236}">
                <a16:creationId xmlns:a16="http://schemas.microsoft.com/office/drawing/2014/main" id="{FC82B11B-51B5-8C84-059D-02E695F82EDB}"/>
              </a:ext>
            </a:extLst>
          </p:cNvPr>
          <p:cNvCxnSpPr>
            <a:cxnSpLocks/>
            <a:stCxn id="3126" idx="0"/>
            <a:endCxn id="12" idx="2"/>
          </p:cNvCxnSpPr>
          <p:nvPr/>
        </p:nvCxnSpPr>
        <p:spPr>
          <a:xfrm flipH="1" flipV="1">
            <a:off x="5653959" y="4197703"/>
            <a:ext cx="902692" cy="4711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9" name="Straight Connector 3198">
            <a:extLst>
              <a:ext uri="{FF2B5EF4-FFF2-40B4-BE49-F238E27FC236}">
                <a16:creationId xmlns:a16="http://schemas.microsoft.com/office/drawing/2014/main" id="{1BA9A2D7-B871-85B0-C7DB-5A05172BF45D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7096342" y="3989966"/>
            <a:ext cx="901909" cy="11291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1" name="Straight Connector 3200">
            <a:extLst>
              <a:ext uri="{FF2B5EF4-FFF2-40B4-BE49-F238E27FC236}">
                <a16:creationId xmlns:a16="http://schemas.microsoft.com/office/drawing/2014/main" id="{A7F120DA-1D1C-E55B-1E5C-C4776C8ACEC5}"/>
              </a:ext>
            </a:extLst>
          </p:cNvPr>
          <p:cNvCxnSpPr>
            <a:cxnSpLocks/>
            <a:stCxn id="8" idx="2"/>
            <a:endCxn id="3145" idx="0"/>
          </p:cNvCxnSpPr>
          <p:nvPr/>
        </p:nvCxnSpPr>
        <p:spPr>
          <a:xfrm flipH="1">
            <a:off x="9535038" y="3990534"/>
            <a:ext cx="396600" cy="85381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3" name="Straight Connector 3202">
            <a:extLst>
              <a:ext uri="{FF2B5EF4-FFF2-40B4-BE49-F238E27FC236}">
                <a16:creationId xmlns:a16="http://schemas.microsoft.com/office/drawing/2014/main" id="{DF404D3E-3D16-37A1-8AEB-86F72A29DABD}"/>
              </a:ext>
            </a:extLst>
          </p:cNvPr>
          <p:cNvCxnSpPr>
            <a:cxnSpLocks/>
            <a:stCxn id="3152" idx="1"/>
            <a:endCxn id="8" idx="2"/>
          </p:cNvCxnSpPr>
          <p:nvPr/>
        </p:nvCxnSpPr>
        <p:spPr>
          <a:xfrm flipH="1" flipV="1">
            <a:off x="9931638" y="3990534"/>
            <a:ext cx="909012" cy="10598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07" name="Picture 3206" descr="Image preview">
            <a:extLst>
              <a:ext uri="{FF2B5EF4-FFF2-40B4-BE49-F238E27FC236}">
                <a16:creationId xmlns:a16="http://schemas.microsoft.com/office/drawing/2014/main" id="{D84CE71C-0E25-D753-8B2F-630B451863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28" y="5030110"/>
            <a:ext cx="180975" cy="161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165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438</Words>
  <Application>Microsoft Office PowerPoint</Application>
  <PresentationFormat>Widescreen</PresentationFormat>
  <Paragraphs>221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T. Gregory</dc:creator>
  <cp:lastModifiedBy>Sean T. Gregory</cp:lastModifiedBy>
  <cp:revision>10</cp:revision>
  <dcterms:created xsi:type="dcterms:W3CDTF">2024-02-20T12:47:33Z</dcterms:created>
  <dcterms:modified xsi:type="dcterms:W3CDTF">2025-03-14T16:55:46Z</dcterms:modified>
</cp:coreProperties>
</file>