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5" r:id="rId3"/>
    <p:sldId id="284" r:id="rId4"/>
    <p:sldId id="260" r:id="rId5"/>
    <p:sldId id="278" r:id="rId6"/>
    <p:sldId id="264" r:id="rId7"/>
    <p:sldId id="265" r:id="rId8"/>
    <p:sldId id="281" r:id="rId9"/>
    <p:sldId id="272" r:id="rId10"/>
    <p:sldId id="273" r:id="rId11"/>
    <p:sldId id="289" r:id="rId12"/>
    <p:sldId id="290" r:id="rId13"/>
    <p:sldId id="262" r:id="rId14"/>
    <p:sldId id="270" r:id="rId15"/>
    <p:sldId id="286" r:id="rId16"/>
    <p:sldId id="271" r:id="rId17"/>
    <p:sldId id="287" r:id="rId18"/>
    <p:sldId id="288" r:id="rId19"/>
    <p:sldId id="285" r:id="rId20"/>
    <p:sldId id="282" r:id="rId21"/>
    <p:sldId id="283" r:id="rId22"/>
    <p:sldId id="28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13" autoAdjust="0"/>
  </p:normalViewPr>
  <p:slideViewPr>
    <p:cSldViewPr snapToGrid="0" snapToObjects="1">
      <p:cViewPr varScale="1">
        <p:scale>
          <a:sx n="80" d="100"/>
          <a:sy n="8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143C-BFE1-ED47-A463-D5539BAD2A57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1D4BD-89B2-0F42-80CA-337FB28E3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Waste Problem</a:t>
            </a:r>
          </a:p>
          <a:p>
            <a:endParaRPr lang="en-US" dirty="0" smtClean="0"/>
          </a:p>
          <a:p>
            <a:r>
              <a:rPr lang="en-US" dirty="0" smtClean="0"/>
              <a:t>Photo</a:t>
            </a:r>
            <a:r>
              <a:rPr lang="en-US" baseline="0" dirty="0" smtClean="0"/>
              <a:t> s</a:t>
            </a:r>
            <a:r>
              <a:rPr lang="en-US" dirty="0" smtClean="0"/>
              <a:t>ources: </a:t>
            </a:r>
          </a:p>
          <a:p>
            <a:r>
              <a:rPr lang="en-US" dirty="0" smtClean="0"/>
              <a:t>http://www.plastic2oil.com/site/problem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blog.geogarage.com</a:t>
            </a:r>
            <a:r>
              <a:rPr lang="en-US" dirty="0" smtClean="0"/>
              <a:t>/2015/10/we-can-solve-ocean-plastic-</a:t>
            </a:r>
            <a:r>
              <a:rPr lang="en-US" dirty="0" err="1" smtClean="0"/>
              <a:t>problem.html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www.factorydirectpromos.com</a:t>
            </a:r>
            <a:r>
              <a:rPr lang="en-US" dirty="0" smtClean="0"/>
              <a:t>/blog/how-much-plastic-is-really-in-our-oceans</a:t>
            </a:r>
          </a:p>
          <a:p>
            <a:r>
              <a:rPr lang="en-US" dirty="0" smtClean="0"/>
              <a:t>http://www.2luxury2.com/the-curse-of-the-plastic-plastic-lost-at-sea-is-an-environmental-and-potential-human-health-hazard/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www.seaturtlecamp.com</a:t>
            </a:r>
            <a:r>
              <a:rPr lang="en-US" dirty="0" smtClean="0"/>
              <a:t>/one-plastic-buffet-please/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experiment.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set up two experiments on a local dock in the Lafayette River to examine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spp. colonization over time.  We hung plastic types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floating dock and sampled the biofilms on each over time for two separate experiments.  The biofilms were suspended in medium and filtered onto CHROMagar, a selective growth medium for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bacteria.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Colonies grow different colors based on specific enzymes produced from different species of Vibrio bacteria.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Colonies can be counted after ~24 hours.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colony, colony forming units,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chromagar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48C69-AC59-C340-9CE9-534844ECE1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reproducibility and why it is important</a:t>
            </a:r>
            <a:r>
              <a:rPr lang="en-US" baseline="0" dirty="0" smtClean="0"/>
              <a:t> in science.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</a:t>
            </a:r>
            <a:r>
              <a:rPr lang="en-US" baseline="0" dirty="0" smtClean="0"/>
              <a:t> to elaborate </a:t>
            </a:r>
            <a:r>
              <a:rPr lang="en-US" baseline="0" smtClean="0"/>
              <a:t>on this.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0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website: https://</a:t>
            </a:r>
            <a:r>
              <a:rPr lang="en-US" dirty="0" err="1" smtClean="0"/>
              <a:t>bhoomplay.wordpress.com</a:t>
            </a:r>
            <a:r>
              <a:rPr lang="en-US" dirty="0" smtClean="0"/>
              <a:t>/2011/09/09/</a:t>
            </a:r>
            <a:r>
              <a:rPr lang="en-US" dirty="0" err="1" smtClean="0"/>
              <a:t>diy_jellyfish_eng</a:t>
            </a:r>
            <a:r>
              <a:rPr lang="en-US" dirty="0" smtClean="0"/>
              <a:t>/ (pictures for the activity) – </a:t>
            </a:r>
            <a:r>
              <a:rPr lang="en-US" b="1" dirty="0" smtClean="0"/>
              <a:t>NOT my design </a:t>
            </a:r>
          </a:p>
          <a:p>
            <a:endParaRPr lang="en-US" b="1" dirty="0" smtClean="0"/>
          </a:p>
          <a:p>
            <a:r>
              <a:rPr lang="en-US" b="1" dirty="0" smtClean="0"/>
              <a:t>This should only be done with recycled</a:t>
            </a:r>
            <a:r>
              <a:rPr lang="en-US" b="1" baseline="0" dirty="0" smtClean="0"/>
              <a:t> bottles and plastic bags!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out take home message</a:t>
            </a:r>
            <a:r>
              <a:rPr lang="en-US" baseline="0" dirty="0" smtClean="0"/>
              <a:t> related to the craft.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 out take home message.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plastic bottles since</a:t>
            </a:r>
            <a:r>
              <a:rPr lang="en-US" baseline="0" dirty="0" smtClean="0"/>
              <a:t> they will do an activity with these at the end. </a:t>
            </a:r>
          </a:p>
          <a:p>
            <a:r>
              <a:rPr lang="en-US" baseline="0" dirty="0" smtClean="0"/>
              <a:t>Large plastics and other marine debris.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Picture source: 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gradygreentips.blogspot.com</a:t>
            </a:r>
            <a:r>
              <a:rPr lang="en-US" baseline="0" dirty="0" smtClean="0"/>
              <a:t>/2014/12/putting-our-waste-into-</a:t>
            </a:r>
            <a:r>
              <a:rPr lang="en-US" baseline="0" dirty="0" err="1" smtClean="0"/>
              <a:t>perspective.html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microplastics</a:t>
            </a:r>
            <a:r>
              <a:rPr lang="en-US" dirty="0" smtClean="0"/>
              <a:t>??</a:t>
            </a:r>
          </a:p>
          <a:p>
            <a:r>
              <a:rPr lang="en-US" dirty="0" smtClean="0"/>
              <a:t>Explain that</a:t>
            </a:r>
            <a:r>
              <a:rPr lang="en-US" baseline="0" dirty="0" smtClean="0"/>
              <a:t> much of the plastic in the ocean is small because it’s being broke down or starts out small. </a:t>
            </a:r>
          </a:p>
          <a:p>
            <a:r>
              <a:rPr lang="en-US" dirty="0" smtClean="0"/>
              <a:t>Ask the students</a:t>
            </a:r>
            <a:r>
              <a:rPr lang="en-US" baseline="0" dirty="0" smtClean="0"/>
              <a:t> if they have seen these Primary products in their homes. Note the small jars filled with the beads.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http://</a:t>
            </a:r>
            <a:r>
              <a:rPr lang="en-US" sz="800" dirty="0" err="1" smtClean="0"/>
              <a:t>www.huffingtonpost.com</a:t>
            </a:r>
            <a:r>
              <a:rPr lang="en-US" sz="800" dirty="0" smtClean="0"/>
              <a:t>/2011/10/26/plastic-ocean-pacific-conservation_n_1032897.html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/>
              <a:t>http://</a:t>
            </a:r>
            <a:r>
              <a:rPr lang="en-US" sz="600" dirty="0" err="1" smtClean="0"/>
              <a:t>theboatalley.com</a:t>
            </a:r>
            <a:r>
              <a:rPr lang="en-US" sz="600" dirty="0" smtClean="0"/>
              <a:t>/instead-of-</a:t>
            </a:r>
            <a:r>
              <a:rPr lang="en-US" sz="600" dirty="0" err="1" smtClean="0"/>
              <a:t>microbeads</a:t>
            </a:r>
            <a:r>
              <a:rPr lang="en-US" sz="600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48C69-AC59-C340-9CE9-534844ECE1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students to tell what they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gyres and how the movement of surface currents</a:t>
            </a:r>
            <a:r>
              <a:rPr lang="en-US" baseline="0" dirty="0" smtClean="0"/>
              <a:t> accumulates marine debris in the middle. </a:t>
            </a:r>
          </a:p>
          <a:p>
            <a:r>
              <a:rPr lang="en-US" baseline="0" dirty="0" smtClean="0"/>
              <a:t>Point out colors in the jar – tiny plastic pieces! More abundant than tiny organisms!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marinedebris.noaa.gov</a:t>
            </a:r>
            <a:r>
              <a:rPr lang="en-US" dirty="0" smtClean="0"/>
              <a:t>/movement/great-pacific-garbage-patch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discovermagazine.com</a:t>
            </a:r>
            <a:r>
              <a:rPr lang="en-US" dirty="0" smtClean="0"/>
              <a:t>/2008/</a:t>
            </a:r>
            <a:r>
              <a:rPr lang="en-US" dirty="0" err="1" smtClean="0"/>
              <a:t>jul</a:t>
            </a:r>
            <a:r>
              <a:rPr lang="en-US" dirty="0" smtClean="0"/>
              <a:t>/10-the-worlds-largest-dump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48C69-AC59-C340-9CE9-534844ECE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is not only in the Pacific</a:t>
            </a:r>
            <a:r>
              <a:rPr lang="en-US" baseline="0" dirty="0" smtClean="0"/>
              <a:t> – it’s in every ocean! </a:t>
            </a:r>
          </a:p>
          <a:p>
            <a:r>
              <a:rPr lang="en-US" dirty="0" smtClean="0"/>
              <a:t>Ca</a:t>
            </a:r>
            <a:r>
              <a:rPr lang="en-US" baseline="0" dirty="0" smtClean="0"/>
              <a:t>n we w</a:t>
            </a:r>
            <a:r>
              <a:rPr lang="en-US" dirty="0" smtClean="0"/>
              <a:t>atch the video to see how much plastic is in the oceans??? (link</a:t>
            </a:r>
            <a:r>
              <a:rPr lang="en-US" baseline="0" dirty="0" smtClean="0"/>
              <a:t> – only 3 min)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worldminded.com</a:t>
            </a:r>
            <a:r>
              <a:rPr lang="en-US" dirty="0" smtClean="0"/>
              <a:t>/the-5-gyres-institute/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wastewatchers.wordpress.com</a:t>
            </a:r>
            <a:r>
              <a:rPr lang="en-US" dirty="0" smtClean="0"/>
              <a:t>/tag/5-gyres/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48C69-AC59-C340-9CE9-534844ECE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0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students to brainstorm about why plastic is a problem. 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them these reasons.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plasticos.se</a:t>
            </a:r>
            <a:r>
              <a:rPr lang="en-US" dirty="0" smtClean="0"/>
              <a:t>/</a:t>
            </a:r>
            <a:r>
              <a:rPr lang="en-US" dirty="0" err="1" smtClean="0"/>
              <a:t>skoldpaddor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keinajooste.wordpress.com</a:t>
            </a:r>
            <a:r>
              <a:rPr lang="en-US" dirty="0" smtClean="0"/>
              <a:t>/2016/04/23/apocalypse-oblivion/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cce.lternet.edu</a:t>
            </a:r>
            <a:r>
              <a:rPr lang="en-US" dirty="0" smtClean="0"/>
              <a:t>/outreach/media-gallery/photos/72157637885940525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biofilms and how they protect bacteria.</a:t>
            </a:r>
          </a:p>
          <a:p>
            <a:r>
              <a:rPr lang="en-US" baseline="0" dirty="0" smtClean="0"/>
              <a:t>Relate bacteria and biofilms to plastics and transport.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www.abc.net.au</a:t>
            </a:r>
            <a:r>
              <a:rPr lang="en-US" dirty="0" smtClean="0"/>
              <a:t>/news/2016-03-11/plastic-bottle-on-ocean/7237354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nexusacademicpublishers.com</a:t>
            </a:r>
            <a:r>
              <a:rPr lang="en-US" dirty="0" smtClean="0"/>
              <a:t>/</a:t>
            </a:r>
            <a:r>
              <a:rPr lang="en-US" dirty="0" err="1" smtClean="0"/>
              <a:t>table_contents_detail</a:t>
            </a:r>
            <a:r>
              <a:rPr lang="en-US" dirty="0" smtClean="0"/>
              <a:t>/2/393/html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Vibrio are dangerous when pathogenic and how</a:t>
            </a:r>
            <a:r>
              <a:rPr lang="en-US" baseline="0" dirty="0" smtClean="0"/>
              <a:t> the transport or ingestion of these bacteria would be bad for humans and marine animals. </a:t>
            </a:r>
          </a:p>
          <a:p>
            <a:r>
              <a:rPr lang="en-US" baseline="0" dirty="0" smtClean="0"/>
              <a:t>Explain what a pathogen 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Sources: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www.shutterstock.com</a:t>
            </a:r>
            <a:r>
              <a:rPr lang="en-US" baseline="0" dirty="0" smtClean="0"/>
              <a:t>/pic-49326607/stock-photo-d-rendered-vibrio-bacteria-on-black-</a:t>
            </a:r>
            <a:r>
              <a:rPr lang="en-US" baseline="0" dirty="0" err="1" smtClean="0"/>
              <a:t>background.html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http://2.bp.blogspot.com/-Z-QYD1N8Ewg/</a:t>
            </a:r>
            <a:r>
              <a:rPr lang="en-US" dirty="0" err="1" smtClean="0"/>
              <a:t>TyLTdAnXqvI</a:t>
            </a:r>
            <a:r>
              <a:rPr lang="en-US" dirty="0" smtClean="0"/>
              <a:t>/</a:t>
            </a:r>
            <a:r>
              <a:rPr lang="en-US" dirty="0" err="1" smtClean="0"/>
              <a:t>AAAAAAAAAZo</a:t>
            </a:r>
            <a:r>
              <a:rPr lang="en-US" dirty="0" smtClean="0"/>
              <a:t>/DkQjJ5H0XfU/s1600/</a:t>
            </a:r>
            <a:r>
              <a:rPr lang="en-US" dirty="0" err="1" smtClean="0"/>
              <a:t>Sick+pic.jpg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D4BD-89B2-0F42-80CA-337FB28E33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3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1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661A-8E0D-AF47-9291-C4986EE82A4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CE63-5A24-0848-A966-3A42BC4D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13359330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“Like diamonds, plastics are forever.”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Vibrio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055"/>
            <a:ext cx="8229600" cy="4760132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/>
              <a:t>Kingdom</a:t>
            </a:r>
            <a:r>
              <a:rPr lang="en-US" b="1" dirty="0" smtClean="0"/>
              <a:t>: Bacteria</a:t>
            </a:r>
          </a:p>
          <a:p>
            <a:pPr lvl="1"/>
            <a:r>
              <a:rPr lang="en-US" sz="3200" dirty="0" smtClean="0"/>
              <a:t>Rod shaped</a:t>
            </a:r>
          </a:p>
          <a:p>
            <a:pPr lvl="1"/>
            <a:r>
              <a:rPr lang="en-US" sz="3200" dirty="0" smtClean="0"/>
              <a:t>Flagella </a:t>
            </a:r>
          </a:p>
          <a:p>
            <a:pPr lvl="1"/>
            <a:r>
              <a:rPr lang="en-US" sz="3200" dirty="0" smtClean="0"/>
              <a:t>Motile</a:t>
            </a:r>
          </a:p>
          <a:p>
            <a:pPr lvl="1"/>
            <a:r>
              <a:rPr lang="en-US" sz="3200" dirty="0" smtClean="0"/>
              <a:t>Can be pathogens, which can make you very sick!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They occur naturally </a:t>
            </a:r>
            <a:r>
              <a:rPr lang="en-US" sz="3200" dirty="0"/>
              <a:t>in estuarine and marine waters </a:t>
            </a:r>
            <a:r>
              <a:rPr lang="en-US" sz="3200" dirty="0" smtClean="0"/>
              <a:t>worldwide</a:t>
            </a:r>
            <a:endParaRPr lang="en-US" sz="3200" dirty="0"/>
          </a:p>
          <a:p>
            <a:pPr lvl="1"/>
            <a:r>
              <a:rPr lang="en-US" sz="3200" dirty="0" smtClean="0"/>
              <a:t>Temperature and salinity dependent </a:t>
            </a:r>
          </a:p>
          <a:p>
            <a:pPr lvl="2"/>
            <a:r>
              <a:rPr lang="en-US" dirty="0" smtClean="0"/>
              <a:t>They love warm temperatures and high salinity!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0" b="93776" l="2347" r="9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013" y="0"/>
            <a:ext cx="3415066" cy="1707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0" b="93776" l="2347" r="9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548" y="0"/>
            <a:ext cx="3415066" cy="1707532"/>
          </a:xfrm>
          <a:prstGeom prst="rect">
            <a:avLst/>
          </a:prstGeom>
        </p:spPr>
      </p:pic>
      <p:pic>
        <p:nvPicPr>
          <p:cNvPr id="6" name="Picture 5" descr="91d6ffa8b5af1a2dcbc0f87155c165c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545" y="3411789"/>
            <a:ext cx="888510" cy="100923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408482">
            <a:off x="6646843" y="1903613"/>
            <a:ext cx="1643522" cy="442568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552210">
            <a:off x="5778207" y="1041204"/>
            <a:ext cx="956867" cy="407834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6773027">
            <a:off x="6537886" y="-182916"/>
            <a:ext cx="175019" cy="1729276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18465875">
            <a:off x="8013535" y="723061"/>
            <a:ext cx="201608" cy="121966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62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Scientific Method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4483" y="1600200"/>
            <a:ext cx="506171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use the Scientific Method to investigate and acquire new knowledge!</a:t>
            </a:r>
          </a:p>
          <a:p>
            <a:endParaRPr lang="en-US" dirty="0"/>
          </a:p>
          <a:p>
            <a:r>
              <a:rPr lang="en-US" dirty="0" smtClean="0"/>
              <a:t>Hypothesis – an </a:t>
            </a:r>
            <a:r>
              <a:rPr lang="en-US" dirty="0"/>
              <a:t>idea or explanation that </a:t>
            </a:r>
            <a:r>
              <a:rPr lang="en-US" dirty="0" smtClean="0"/>
              <a:t>you </a:t>
            </a:r>
            <a:r>
              <a:rPr lang="en-US" dirty="0"/>
              <a:t>test through study and </a:t>
            </a:r>
            <a:r>
              <a:rPr lang="en-US" dirty="0" smtClean="0"/>
              <a:t>experimentation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268" y="0"/>
            <a:ext cx="3024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358"/>
            <a:ext cx="8229600" cy="4417805"/>
          </a:xfrm>
        </p:spPr>
        <p:txBody>
          <a:bodyPr>
            <a:normAutofit/>
          </a:bodyPr>
          <a:lstStyle/>
          <a:p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plastics remain in the marine environment for long periods of time, </a:t>
            </a:r>
            <a:r>
              <a:rPr lang="en-US" b="1" dirty="0"/>
              <a:t>then</a:t>
            </a:r>
            <a:r>
              <a:rPr lang="en-US" dirty="0"/>
              <a:t> plastics may be a vector for bacteria and human </a:t>
            </a:r>
            <a:r>
              <a:rPr lang="en-US" dirty="0" smtClean="0"/>
              <a:t>pathogens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76" y="3620096"/>
            <a:ext cx="3621658" cy="30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45" y="17723"/>
            <a:ext cx="6842261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Plastics and </a:t>
            </a:r>
            <a:r>
              <a:rPr lang="en-US" sz="3200" b="1" dirty="0" err="1" smtClean="0"/>
              <a:t>microplastics</a:t>
            </a:r>
            <a:r>
              <a:rPr lang="en-US" sz="3200" b="1" dirty="0" smtClean="0"/>
              <a:t> as </a:t>
            </a:r>
            <a:r>
              <a:rPr lang="en-US" sz="3200" b="1" dirty="0"/>
              <a:t>vectors for bacteria and human </a:t>
            </a:r>
            <a:r>
              <a:rPr lang="en-US" sz="3200" b="1" dirty="0" smtClean="0"/>
              <a:t>pathogens</a:t>
            </a:r>
            <a:endParaRPr lang="en-US" sz="3200" dirty="0"/>
          </a:p>
        </p:txBody>
      </p:sp>
      <p:pic>
        <p:nvPicPr>
          <p:cNvPr id="13" name="Picture 12" descr="IMG_596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10" y="3776429"/>
            <a:ext cx="3877842" cy="29968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3776" l="2347" r="96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31" y="0"/>
            <a:ext cx="1849969" cy="9249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66776" y="816904"/>
            <a:ext cx="117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Vibrio</a:t>
            </a:r>
            <a:r>
              <a:rPr lang="en-US" dirty="0" smtClean="0"/>
              <a:t> spp. </a:t>
            </a:r>
            <a:endParaRPr lang="en-US" dirty="0"/>
          </a:p>
        </p:txBody>
      </p:sp>
      <p:pic>
        <p:nvPicPr>
          <p:cNvPr id="42" name="Picture 41" descr="IMG_5788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616" y="1479308"/>
            <a:ext cx="4497121" cy="18371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094181" y="3978629"/>
            <a:ext cx="2687658" cy="2691156"/>
            <a:chOff x="23079025" y="9568875"/>
            <a:chExt cx="1800417" cy="1802760"/>
          </a:xfrm>
        </p:grpSpPr>
        <p:pic>
          <p:nvPicPr>
            <p:cNvPr id="44" name="Picture 43" descr="IMG_6059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79025" y="9570267"/>
              <a:ext cx="944903" cy="180136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5" name="Picture 44" descr="IMG_6057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23928" y="9568875"/>
              <a:ext cx="855514" cy="180136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4" name="Down Arrow 3"/>
          <p:cNvSpPr/>
          <p:nvPr/>
        </p:nvSpPr>
        <p:spPr>
          <a:xfrm>
            <a:off x="6161912" y="3447444"/>
            <a:ext cx="552195" cy="387525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 rot="5400000">
            <a:off x="4444833" y="4914819"/>
            <a:ext cx="552195" cy="387525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310" y="3733315"/>
            <a:ext cx="170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CHROMagar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4181" y="5953024"/>
            <a:ext cx="96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Biofilm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4728" y="5746182"/>
            <a:ext cx="146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Biofilm removed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2594235" y="4744992"/>
            <a:ext cx="202675" cy="21316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96910" y="4224269"/>
            <a:ext cx="567487" cy="520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09462" y="3714559"/>
            <a:ext cx="146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Colony Forming Unit (CFU)</a:t>
            </a:r>
            <a:endParaRPr lang="en-US" sz="1400" b="1" dirty="0"/>
          </a:p>
        </p:txBody>
      </p:sp>
      <p:pic>
        <p:nvPicPr>
          <p:cNvPr id="21" name="Picture 20" descr="Plastics combined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" t="1534" r="10797" b="8360"/>
          <a:stretch/>
        </p:blipFill>
        <p:spPr>
          <a:xfrm rot="20351237">
            <a:off x="416828" y="761003"/>
            <a:ext cx="3202167" cy="32676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4919" y="2431795"/>
            <a:ext cx="144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(Not to scale)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54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Polypropylene, </a:t>
            </a:r>
            <a:r>
              <a:rPr lang="en-US" sz="2800" dirty="0"/>
              <a:t>Low-density </a:t>
            </a:r>
            <a:r>
              <a:rPr lang="en-US" sz="2800" dirty="0" smtClean="0"/>
              <a:t>polyethylene, H2O</a:t>
            </a:r>
          </a:p>
          <a:p>
            <a:pPr lvl="1"/>
            <a:r>
              <a:rPr lang="en-US" sz="2400" dirty="0" smtClean="0"/>
              <a:t>Three replicates for each substrate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800" dirty="0" smtClean="0"/>
              <a:t>Each group will count replicate plates and record CFUs (colony-forming units)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Why do we have replicates?</a:t>
            </a:r>
          </a:p>
          <a:p>
            <a:pPr lvl="1"/>
            <a:r>
              <a:rPr lang="en-US" sz="2400" dirty="0" smtClean="0"/>
              <a:t>Having replication allows us to examine variability in the experiment</a:t>
            </a:r>
            <a:r>
              <a:rPr lang="en-US" sz="2400" dirty="0"/>
              <a:t> </a:t>
            </a:r>
            <a:r>
              <a:rPr lang="en-US" sz="2400" dirty="0" smtClean="0"/>
              <a:t>and to ensure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2154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CFUs for plastics need to be corrected for the area that the biofilms were scraped from</a:t>
            </a:r>
          </a:p>
          <a:p>
            <a:pPr lvl="1"/>
            <a:r>
              <a:rPr lang="en-US" sz="2400" dirty="0"/>
              <a:t>2cm X 1cm = </a:t>
            </a:r>
            <a:r>
              <a:rPr lang="en-US" sz="2400" dirty="0" smtClean="0"/>
              <a:t>2cm</a:t>
            </a:r>
            <a:r>
              <a:rPr lang="en-US" sz="2400" baseline="30000" dirty="0" smtClean="0"/>
              <a:t>2</a:t>
            </a:r>
          </a:p>
          <a:p>
            <a:pPr lvl="1"/>
            <a:r>
              <a:rPr lang="en-US" sz="2400" dirty="0" smtClean="0"/>
              <a:t>Units: CFUs/cm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endParaRPr lang="en-US" sz="2800" dirty="0" smtClean="0"/>
          </a:p>
          <a:p>
            <a:r>
              <a:rPr lang="en-US" sz="2800" dirty="0" smtClean="0"/>
              <a:t>CFUs for water need to be corrected for volume of water filtered</a:t>
            </a:r>
          </a:p>
          <a:p>
            <a:pPr lvl="1"/>
            <a:r>
              <a:rPr lang="en-US" sz="2400" dirty="0" smtClean="0"/>
              <a:t>2ml</a:t>
            </a:r>
          </a:p>
          <a:p>
            <a:pPr lvl="1"/>
            <a:r>
              <a:rPr lang="en-US" sz="2400" dirty="0" smtClean="0"/>
              <a:t>Units: CFU/ml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 Plot 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show nonlinear relationships between </a:t>
            </a:r>
            <a:r>
              <a:rPr lang="en-US" dirty="0" smtClean="0"/>
              <a:t>variables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 descr="1-scatter-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98" y="2709495"/>
            <a:ext cx="5003702" cy="387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77189"/>
            <a:ext cx="39579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 variable is something that can change depending on conditions or </a:t>
            </a:r>
            <a:r>
              <a:rPr lang="en-US" sz="2400" dirty="0" smtClean="0"/>
              <a:t>information</a:t>
            </a:r>
          </a:p>
          <a:p>
            <a:pPr marL="742950" lvl="1" indent="-285750">
              <a:buFont typeface="Lucida Grande"/>
              <a:buChar char="-"/>
            </a:pPr>
            <a:endParaRPr lang="en-US" sz="2000" dirty="0" smtClean="0"/>
          </a:p>
          <a:p>
            <a:pPr marL="742950" lvl="1" indent="-285750">
              <a:buFont typeface="Lucida Grande"/>
              <a:buChar char="-"/>
            </a:pPr>
            <a:r>
              <a:rPr lang="en-US" sz="2000" dirty="0" smtClean="0"/>
              <a:t>Independent variable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Lucida Grande"/>
              <a:buChar char="-"/>
            </a:pPr>
            <a:r>
              <a:rPr lang="en-US" sz="2000" dirty="0" smtClean="0"/>
              <a:t>Dependent variable</a:t>
            </a:r>
          </a:p>
          <a:p>
            <a:pPr marL="285750" indent="-285750">
              <a:buFont typeface="Lucida Grande"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2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9694"/>
            <a:ext cx="8448655" cy="4886469"/>
          </a:xfrm>
        </p:spPr>
        <p:txBody>
          <a:bodyPr/>
          <a:lstStyle/>
          <a:p>
            <a:r>
              <a:rPr lang="en-US" sz="2400" dirty="0" smtClean="0"/>
              <a:t>Independent Variable – input or cause (time) </a:t>
            </a:r>
          </a:p>
          <a:p>
            <a:endParaRPr lang="en-US" sz="1800" dirty="0" smtClean="0"/>
          </a:p>
          <a:p>
            <a:r>
              <a:rPr lang="en-US" sz="2400" dirty="0" smtClean="0"/>
              <a:t>Dependent Variable – dependent on the independent variable (bacterial growth)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x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06" y="2887578"/>
            <a:ext cx="6397753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166"/>
            <a:ext cx="8229600" cy="4825997"/>
          </a:xfrm>
        </p:spPr>
        <p:txBody>
          <a:bodyPr>
            <a:normAutofit/>
          </a:bodyPr>
          <a:lstStyle/>
          <a:p>
            <a:r>
              <a:rPr lang="en-US" dirty="0" smtClean="0"/>
              <a:t>Variables: Water Temperature and Time</a:t>
            </a:r>
          </a:p>
          <a:p>
            <a:pPr lvl="1"/>
            <a:r>
              <a:rPr lang="en-US" dirty="0" smtClean="0"/>
              <a:t>Which is the independent variable?</a:t>
            </a:r>
          </a:p>
          <a:p>
            <a:pPr lvl="1"/>
            <a:r>
              <a:rPr lang="en-US" dirty="0" smtClean="0"/>
              <a:t>Which is the dependent variable?</a:t>
            </a:r>
            <a:endParaRPr lang="en-US" dirty="0"/>
          </a:p>
        </p:txBody>
      </p:sp>
      <p:pic>
        <p:nvPicPr>
          <p:cNvPr id="4" name="Picture 3" descr="Grap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126" y="3068998"/>
            <a:ext cx="6405668" cy="3634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9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ste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072" y="3111355"/>
            <a:ext cx="5016082" cy="3049194"/>
          </a:xfrm>
          <a:prstGeom prst="rect">
            <a:avLst/>
          </a:prstGeom>
        </p:spPr>
      </p:pic>
      <p:pic>
        <p:nvPicPr>
          <p:cNvPr id="6" name="Picture 5" descr="shutterstock_144051193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166" y="4128013"/>
            <a:ext cx="4901348" cy="2757008"/>
          </a:xfrm>
          <a:prstGeom prst="rect">
            <a:avLst/>
          </a:prstGeom>
        </p:spPr>
      </p:pic>
      <p:pic>
        <p:nvPicPr>
          <p:cNvPr id="9" name="Picture 8" descr="plastic-oceans-content-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072" y="-2"/>
            <a:ext cx="9238585" cy="2891135"/>
          </a:xfrm>
          <a:prstGeom prst="rect">
            <a:avLst/>
          </a:prstGeom>
        </p:spPr>
      </p:pic>
      <p:pic>
        <p:nvPicPr>
          <p:cNvPr id="2" name="Picture 1" descr="plasticba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18" y="2354896"/>
            <a:ext cx="2983303" cy="19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539"/>
            <a:ext cx="8229600" cy="900730"/>
          </a:xfrm>
        </p:spPr>
        <p:txBody>
          <a:bodyPr/>
          <a:lstStyle/>
          <a:p>
            <a:r>
              <a:rPr lang="en-US" dirty="0" smtClean="0"/>
              <a:t>Take Home 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80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Jellyfish Bottles!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Ingredients:</a:t>
            </a:r>
          </a:p>
          <a:p>
            <a:pPr lvl="1"/>
            <a:r>
              <a:rPr lang="en-US" dirty="0" smtClean="0"/>
              <a:t>Transparent plastic grocery bags</a:t>
            </a:r>
          </a:p>
          <a:p>
            <a:pPr lvl="1"/>
            <a:r>
              <a:rPr lang="en-US" dirty="0" smtClean="0"/>
              <a:t>Clear plastic bottles</a:t>
            </a:r>
          </a:p>
          <a:p>
            <a:pPr lvl="1"/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Food coloring</a:t>
            </a:r>
          </a:p>
          <a:p>
            <a:pPr lvl="1"/>
            <a:r>
              <a:rPr lang="en-US" dirty="0" smtClean="0"/>
              <a:t>Scissors </a:t>
            </a:r>
            <a:endParaRPr lang="en-US" dirty="0"/>
          </a:p>
        </p:txBody>
      </p:sp>
      <p:pic>
        <p:nvPicPr>
          <p:cNvPr id="4" name="Picture 3" descr="jellyfish-in-a-bottle-1024x5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13" y="1175368"/>
            <a:ext cx="5283426" cy="28532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0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Instructions: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Flatten </a:t>
            </a:r>
            <a:r>
              <a:rPr lang="en-US" dirty="0"/>
              <a:t>the bag and cut off the handle and the bottom part </a:t>
            </a:r>
            <a:endParaRPr lang="en-US" dirty="0" smtClean="0"/>
          </a:p>
          <a:p>
            <a:r>
              <a:rPr lang="en-US" dirty="0" smtClean="0"/>
              <a:t>Cut to </a:t>
            </a:r>
            <a:r>
              <a:rPr lang="en-US" dirty="0"/>
              <a:t>split into 2 plastic sheets </a:t>
            </a:r>
            <a:r>
              <a:rPr lang="en-US" dirty="0" smtClean="0"/>
              <a:t>(just use one)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center of the plastic sheet, fold it like a tiny balloon to make the </a:t>
            </a:r>
            <a:r>
              <a:rPr lang="en-US" dirty="0" smtClean="0"/>
              <a:t>head </a:t>
            </a:r>
            <a:r>
              <a:rPr lang="en-US" dirty="0"/>
              <a:t>and tie it </a:t>
            </a:r>
            <a:r>
              <a:rPr lang="en-US" dirty="0" smtClean="0"/>
              <a:t>with </a:t>
            </a:r>
            <a:r>
              <a:rPr lang="en-US" dirty="0"/>
              <a:t>thread – not too </a:t>
            </a:r>
            <a:r>
              <a:rPr lang="en-US" dirty="0" smtClean="0"/>
              <a:t>tight</a:t>
            </a:r>
          </a:p>
          <a:p>
            <a:pPr lvl="1"/>
            <a:r>
              <a:rPr lang="en-US" dirty="0" smtClean="0"/>
              <a:t>Leave a small </a:t>
            </a:r>
            <a:r>
              <a:rPr lang="en-US" dirty="0"/>
              <a:t>hole </a:t>
            </a:r>
            <a:r>
              <a:rPr lang="en-US" dirty="0" smtClean="0"/>
              <a:t>to </a:t>
            </a:r>
            <a:r>
              <a:rPr lang="en-US" dirty="0"/>
              <a:t>pour some water in the </a:t>
            </a:r>
            <a:r>
              <a:rPr lang="en-US" dirty="0" smtClean="0"/>
              <a:t>head</a:t>
            </a:r>
          </a:p>
          <a:p>
            <a:r>
              <a:rPr lang="en-US" dirty="0" smtClean="0"/>
              <a:t>Cut </a:t>
            </a:r>
            <a:r>
              <a:rPr lang="en-US" dirty="0"/>
              <a:t>from the edge up to the </a:t>
            </a:r>
            <a:r>
              <a:rPr lang="en-US" dirty="0" smtClean="0"/>
              <a:t>head – make about 8</a:t>
            </a:r>
            <a:r>
              <a:rPr lang="en-US" dirty="0"/>
              <a:t>-10 </a:t>
            </a:r>
            <a:r>
              <a:rPr lang="en-US" dirty="0" smtClean="0"/>
              <a:t>large tentacles 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each of them, cut again into 3-4 small </a:t>
            </a:r>
            <a:r>
              <a:rPr lang="en-US" dirty="0" smtClean="0"/>
              <a:t>strings – </a:t>
            </a:r>
            <a:r>
              <a:rPr lang="en-US" dirty="0"/>
              <a:t>just cut off the remaining part.</a:t>
            </a:r>
          </a:p>
          <a:p>
            <a:r>
              <a:rPr lang="en-US" dirty="0"/>
              <a:t>T</a:t>
            </a:r>
            <a:r>
              <a:rPr lang="en-US" dirty="0" smtClean="0"/>
              <a:t>rim </a:t>
            </a:r>
            <a:r>
              <a:rPr lang="en-US" dirty="0"/>
              <a:t>to make random long and short </a:t>
            </a:r>
            <a:r>
              <a:rPr lang="en-US" dirty="0" smtClean="0"/>
              <a:t>tentacles</a:t>
            </a:r>
          </a:p>
          <a:p>
            <a:r>
              <a:rPr lang="en-US" dirty="0"/>
              <a:t>Put some water into the head </a:t>
            </a:r>
            <a:r>
              <a:rPr lang="en-US" dirty="0" smtClean="0"/>
              <a:t>to </a:t>
            </a:r>
            <a:r>
              <a:rPr lang="en-US" dirty="0"/>
              <a:t>make it </a:t>
            </a:r>
            <a:r>
              <a:rPr lang="en-US" dirty="0" smtClean="0"/>
              <a:t>sink - leave </a:t>
            </a:r>
            <a:r>
              <a:rPr lang="en-US" dirty="0"/>
              <a:t>some air inside to make </a:t>
            </a:r>
            <a:r>
              <a:rPr lang="en-US" dirty="0" smtClean="0"/>
              <a:t>it </a:t>
            </a:r>
            <a:r>
              <a:rPr lang="en-US" dirty="0"/>
              <a:t>float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Fill </a:t>
            </a:r>
            <a:r>
              <a:rPr lang="en-US" dirty="0"/>
              <a:t>up your water bottle </a:t>
            </a:r>
          </a:p>
          <a:p>
            <a:r>
              <a:rPr lang="en-US" dirty="0" smtClean="0"/>
              <a:t>Put </a:t>
            </a:r>
            <a:r>
              <a:rPr lang="en-US" dirty="0"/>
              <a:t>your jellyfish in the bottle with a few drops of blue food </a:t>
            </a:r>
            <a:r>
              <a:rPr lang="en-US" dirty="0" smtClean="0"/>
              <a:t>coloring</a:t>
            </a:r>
          </a:p>
          <a:p>
            <a:r>
              <a:rPr lang="en-US" dirty="0" smtClean="0"/>
              <a:t>Screw on </a:t>
            </a:r>
            <a:r>
              <a:rPr lang="en-US" dirty="0"/>
              <a:t>the cap and </a:t>
            </a:r>
            <a:r>
              <a:rPr lang="en-US" dirty="0" smtClean="0"/>
              <a:t>that’s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bfb36e7e0be399169bd2e7a7561cdfc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82" y1="83721" x2="15782" y2="83721"/>
                        <a14:foregroundMark x1="22067" y1="91163" x2="22067" y2="91163"/>
                        <a14:foregroundMark x1="14385" y1="81395" x2="14385" y2="81395"/>
                        <a14:foregroundMark x1="17737" y1="76744" x2="17737" y2="76744"/>
                        <a14:foregroundMark x1="23045" y1="76744" x2="23045" y2="76744"/>
                        <a14:foregroundMark x1="24721" y1="86744" x2="24721" y2="86744"/>
                        <a14:foregroundMark x1="24721" y1="94186" x2="24721" y2="94186"/>
                        <a14:foregroundMark x1="24860" y1="97442" x2="24860" y2="97442"/>
                        <a14:foregroundMark x1="17318" y1="97907" x2="17318" y2="97907"/>
                        <a14:foregroundMark x1="13966" y1="98140" x2="13966" y2="98140"/>
                        <a14:foregroundMark x1="11592" y1="97907" x2="11592" y2="97907"/>
                        <a14:foregroundMark x1="11034" y1="91860" x2="11034" y2="91860"/>
                        <a14:foregroundMark x1="11313" y1="94186" x2="11313" y2="94186"/>
                        <a14:foregroundMark x1="11453" y1="86279" x2="11453" y2="86279"/>
                        <a14:foregroundMark x1="11453" y1="89070" x2="11453" y2="89070"/>
                        <a14:foregroundMark x1="12989" y1="89302" x2="12989" y2="89302"/>
                        <a14:foregroundMark x1="16480" y1="89302" x2="16480" y2="89302"/>
                        <a14:foregroundMark x1="15363" y1="86744" x2="15363" y2="86744"/>
                        <a14:foregroundMark x1="14665" y1="90000" x2="14665" y2="90000"/>
                        <a14:foregroundMark x1="11034" y1="95814" x2="11034" y2="9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05"/>
            <a:ext cx="9144000" cy="5490593"/>
          </a:xfrm>
          <a:prstGeom prst="rect">
            <a:avLst/>
          </a:prstGeom>
        </p:spPr>
      </p:pic>
      <p:pic>
        <p:nvPicPr>
          <p:cNvPr id="2" name="Picture 1" descr="12-Inch-Circle-Recycling-Sticker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9" b="93692" l="6713" r="94676">
                        <a14:foregroundMark x1="43519" y1="20081" x2="43519" y2="20081"/>
                        <a14:foregroundMark x1="56308" y1="18519" x2="56308" y2="18519"/>
                        <a14:foregroundMark x1="72859" y1="40567" x2="72859" y2="40567"/>
                        <a14:foregroundMark x1="66030" y1="56655" x2="66030" y2="56655"/>
                        <a14:foregroundMark x1="41319" y1="57755" x2="41319" y2="57755"/>
                        <a14:foregroundMark x1="29630" y1="46296" x2="29630" y2="46296"/>
                        <a14:foregroundMark x1="21470" y1="78935" x2="21470" y2="78935"/>
                        <a14:foregroundMark x1="31192" y1="79572" x2="31192" y2="79572"/>
                        <a14:foregroundMark x1="39352" y1="79803" x2="39352" y2="79803"/>
                        <a14:foregroundMark x1="49479" y1="78241" x2="49479" y2="78241"/>
                        <a14:foregroundMark x1="33796" y1="76273" x2="33796" y2="76273"/>
                        <a14:foregroundMark x1="36053" y1="76042" x2="36053" y2="76042"/>
                        <a14:foregroundMark x1="56771" y1="80440" x2="56771" y2="80440"/>
                        <a14:foregroundMark x1="66435" y1="80266" x2="66435" y2="80266"/>
                        <a14:foregroundMark x1="74595" y1="80035" x2="74595" y2="80035"/>
                        <a14:foregroundMark x1="79456" y1="76042" x2="79456" y2="76042"/>
                        <a14:foregroundMark x1="77025" y1="75810" x2="77025" y2="7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092" y="5593092"/>
            <a:ext cx="1264908" cy="12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-Waste-Info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1509"/>
          </a:xfrm>
          <a:prstGeom prst="rect">
            <a:avLst/>
          </a:prstGeom>
        </p:spPr>
      </p:pic>
      <p:pic>
        <p:nvPicPr>
          <p:cNvPr id="3" name="Picture 2" descr="12-Inch-Circle-Recycling-Sticker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9" b="93692" l="6713" r="94676">
                        <a14:foregroundMark x1="43519" y1="20081" x2="43519" y2="20081"/>
                        <a14:foregroundMark x1="56308" y1="18519" x2="56308" y2="18519"/>
                        <a14:foregroundMark x1="72859" y1="40567" x2="72859" y2="40567"/>
                        <a14:foregroundMark x1="66030" y1="56655" x2="66030" y2="56655"/>
                        <a14:foregroundMark x1="41319" y1="57755" x2="41319" y2="57755"/>
                        <a14:foregroundMark x1="29630" y1="46296" x2="29630" y2="46296"/>
                        <a14:foregroundMark x1="21470" y1="78935" x2="21470" y2="78935"/>
                        <a14:foregroundMark x1="31192" y1="79572" x2="31192" y2="79572"/>
                        <a14:foregroundMark x1="39352" y1="79803" x2="39352" y2="79803"/>
                        <a14:foregroundMark x1="49479" y1="78241" x2="49479" y2="78241"/>
                        <a14:foregroundMark x1="33796" y1="76273" x2="33796" y2="76273"/>
                        <a14:foregroundMark x1="36053" y1="76042" x2="36053" y2="76042"/>
                        <a14:foregroundMark x1="56771" y1="80440" x2="56771" y2="80440"/>
                        <a14:foregroundMark x1="66435" y1="80266" x2="66435" y2="80266"/>
                        <a14:foregroundMark x1="74595" y1="80035" x2="74595" y2="80035"/>
                        <a14:foregroundMark x1="79456" y1="76042" x2="79456" y2="76042"/>
                        <a14:foregroundMark x1="77025" y1="75810" x2="77025" y2="7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515" y="1117485"/>
            <a:ext cx="1117485" cy="11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-Waste-Info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1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83328" y="3309943"/>
            <a:ext cx="1432234" cy="1445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99" y="274638"/>
            <a:ext cx="5024972" cy="1143000"/>
          </a:xfrm>
        </p:spPr>
        <p:txBody>
          <a:bodyPr/>
          <a:lstStyle/>
          <a:p>
            <a:r>
              <a:rPr lang="en-US" dirty="0" smtClean="0"/>
              <a:t>Microplastics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717"/>
            <a:ext cx="8229600" cy="49176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Very small </a:t>
            </a:r>
            <a:r>
              <a:rPr lang="en-US" sz="2200" dirty="0"/>
              <a:t>plastic </a:t>
            </a:r>
            <a:r>
              <a:rPr lang="en-US" sz="2200" dirty="0" smtClean="0"/>
              <a:t>fragments (&lt; 5mm)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Manufactured products </a:t>
            </a:r>
            <a:r>
              <a:rPr lang="en-US" sz="2200" b="1" dirty="0" smtClean="0"/>
              <a:t>(Primary) </a:t>
            </a:r>
            <a:r>
              <a:rPr lang="en-US" sz="2200" dirty="0" smtClean="0"/>
              <a:t>used in:</a:t>
            </a:r>
          </a:p>
          <a:p>
            <a:pPr lvl="1"/>
            <a:r>
              <a:rPr lang="en-US" sz="2100" dirty="0"/>
              <a:t>F</a:t>
            </a:r>
            <a:r>
              <a:rPr lang="en-US" sz="2100" dirty="0" smtClean="0"/>
              <a:t>acial </a:t>
            </a:r>
            <a:r>
              <a:rPr lang="en-US" sz="2100" dirty="0"/>
              <a:t>cleansers and </a:t>
            </a:r>
            <a:r>
              <a:rPr lang="en-US" sz="2100" dirty="0" smtClean="0"/>
              <a:t>cosmetics – </a:t>
            </a:r>
            <a:r>
              <a:rPr lang="en-US" sz="2100" dirty="0" err="1" smtClean="0"/>
              <a:t>Microbeads</a:t>
            </a:r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Banned in United States by 2018! </a:t>
            </a:r>
          </a:p>
          <a:p>
            <a:pPr marL="57150" indent="0">
              <a:buNone/>
            </a:pPr>
            <a:endParaRPr lang="en-US" sz="2200" dirty="0" smtClean="0"/>
          </a:p>
          <a:p>
            <a:pPr marL="57150" indent="0">
              <a:buNone/>
            </a:pPr>
            <a:endParaRPr lang="en-US" sz="2200" dirty="0" smtClean="0"/>
          </a:p>
          <a:p>
            <a:r>
              <a:rPr lang="en-US" sz="2200" dirty="0" smtClean="0"/>
              <a:t>Pieces </a:t>
            </a:r>
            <a:r>
              <a:rPr lang="en-US" sz="2200" dirty="0"/>
              <a:t>of plastic that have broken off larger plastic objects </a:t>
            </a:r>
            <a:r>
              <a:rPr lang="en-US" sz="2200" b="1" dirty="0" smtClean="0"/>
              <a:t>(Secondary)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613" y="3166635"/>
            <a:ext cx="2732319" cy="20482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microbeads-b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467" y="-1"/>
            <a:ext cx="3707533" cy="29181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07192" y="2518044"/>
            <a:ext cx="135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*Primary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7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synecdoche_a_v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"/>
            <a:ext cx="8229600" cy="954072"/>
          </a:xfrm>
        </p:spPr>
        <p:txBody>
          <a:bodyPr/>
          <a:lstStyle/>
          <a:p>
            <a:r>
              <a:rPr lang="en-US" dirty="0" smtClean="0"/>
              <a:t>“Great Pacific Garbage Patch”</a:t>
            </a:r>
            <a:endParaRPr lang="en-US" dirty="0"/>
          </a:p>
        </p:txBody>
      </p:sp>
      <p:pic>
        <p:nvPicPr>
          <p:cNvPr id="4" name="Picture 3" descr="GPmap_2012_NOAAMD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406"/>
            <a:ext cx="9144000" cy="581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977" y="1035619"/>
            <a:ext cx="6303794" cy="5731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42933" y="5981003"/>
            <a:ext cx="529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the central North Pacific, plastic outweighs surface zooplankton 6 to </a:t>
            </a:r>
            <a:r>
              <a:rPr lang="en-US" sz="2400" b="1" dirty="0" smtClean="0"/>
              <a:t>1!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22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78"/>
            <a:ext cx="8229600" cy="1143000"/>
          </a:xfrm>
        </p:spPr>
        <p:txBody>
          <a:bodyPr/>
          <a:lstStyle/>
          <a:p>
            <a:r>
              <a:rPr lang="en-US" dirty="0" smtClean="0"/>
              <a:t>5 Gyres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319"/>
          <a:stretch/>
        </p:blipFill>
        <p:spPr>
          <a:xfrm>
            <a:off x="317804" y="1053291"/>
            <a:ext cx="8479057" cy="532840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4"/>
          <a:stretch/>
        </p:blipFill>
        <p:spPr>
          <a:xfrm>
            <a:off x="492343" y="1641893"/>
            <a:ext cx="8304518" cy="4739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9" y="88758"/>
            <a:ext cx="820639" cy="890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804" y="6488668"/>
            <a:ext cx="499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hlinkClick r:id="rId6"/>
              </a:rPr>
              <a:t>Plastic Pollution in the World's Oceans - 5 Gyres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8189175" y="5317524"/>
            <a:ext cx="1538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worldminded.com</a:t>
            </a:r>
            <a:r>
              <a:rPr lang="en-US" sz="500" dirty="0"/>
              <a:t>/the-5-gyres-institute/</a:t>
            </a:r>
          </a:p>
          <a:p>
            <a:r>
              <a:rPr lang="en-US" sz="500" dirty="0"/>
              <a:t>https://</a:t>
            </a:r>
            <a:r>
              <a:rPr lang="en-US" sz="500" dirty="0" err="1"/>
              <a:t>wastewatchers.wordpress.com</a:t>
            </a:r>
            <a:r>
              <a:rPr lang="en-US" sz="500" dirty="0"/>
              <a:t>/tag/5-gyres/</a:t>
            </a:r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4314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plastic pollution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355"/>
            <a:ext cx="8229600" cy="447180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Aesthetic</a:t>
            </a:r>
            <a:r>
              <a:rPr lang="en-US" dirty="0" smtClean="0"/>
              <a:t> – Visual disturbances for people</a:t>
            </a:r>
          </a:p>
          <a:p>
            <a:endParaRPr lang="en-US" dirty="0" smtClean="0"/>
          </a:p>
          <a:p>
            <a:r>
              <a:rPr lang="en-US" u="sng" dirty="0" smtClean="0"/>
              <a:t>Ingestion</a:t>
            </a:r>
            <a:r>
              <a:rPr lang="en-US" dirty="0" smtClean="0"/>
              <a:t> – marine animals mistake plastic for food</a:t>
            </a:r>
          </a:p>
          <a:p>
            <a:endParaRPr lang="en-US" dirty="0" smtClean="0"/>
          </a:p>
          <a:p>
            <a:r>
              <a:rPr lang="en-US" u="sng" dirty="0" smtClean="0"/>
              <a:t>Entanglement</a:t>
            </a:r>
            <a:r>
              <a:rPr lang="en-US" dirty="0" smtClean="0"/>
              <a:t> – marine animals get tangled in debris</a:t>
            </a:r>
          </a:p>
          <a:p>
            <a:endParaRPr lang="en-US" dirty="0" smtClean="0"/>
          </a:p>
          <a:p>
            <a:r>
              <a:rPr lang="en-US" u="sng" dirty="0" smtClean="0"/>
              <a:t>Transport</a:t>
            </a:r>
            <a:r>
              <a:rPr lang="en-US" dirty="0" smtClean="0"/>
              <a:t> – movement of non-native organisms</a:t>
            </a:r>
          </a:p>
        </p:txBody>
      </p:sp>
      <p:pic>
        <p:nvPicPr>
          <p:cNvPr id="4" name="Picture 3" descr="shutterstock_144051193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79" y="2492497"/>
            <a:ext cx="7250382" cy="4078340"/>
          </a:xfrm>
          <a:prstGeom prst="rect">
            <a:avLst/>
          </a:prstGeom>
        </p:spPr>
      </p:pic>
      <p:pic>
        <p:nvPicPr>
          <p:cNvPr id="11" name="Picture 10" descr="Thumb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3" y="123456"/>
            <a:ext cx="6206691" cy="4154999"/>
          </a:xfrm>
          <a:prstGeom prst="rect">
            <a:avLst/>
          </a:prstGeom>
        </p:spPr>
      </p:pic>
      <p:pic>
        <p:nvPicPr>
          <p:cNvPr id="5" name="Picture 4" descr="JL-Turtle-Eating-Plastic-Bag-Copyright-Troy-May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618" y="3431268"/>
            <a:ext cx="5008598" cy="3351142"/>
          </a:xfrm>
          <a:prstGeom prst="rect">
            <a:avLst/>
          </a:prstGeom>
        </p:spPr>
      </p:pic>
      <p:pic>
        <p:nvPicPr>
          <p:cNvPr id="10" name="Picture 9" descr="10968197484_1199d07dd1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9" y="1270598"/>
            <a:ext cx="5744031" cy="4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bacteria?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 live on many surfaces in </a:t>
            </a:r>
            <a:r>
              <a:rPr lang="en-US" b="1" dirty="0" smtClean="0"/>
              <a:t>biofilms</a:t>
            </a:r>
          </a:p>
          <a:p>
            <a:pPr lvl="1"/>
            <a:r>
              <a:rPr lang="en-US" dirty="0" smtClean="0"/>
              <a:t>These biofilms create living conditions that protect bacteria from the environment </a:t>
            </a:r>
          </a:p>
          <a:p>
            <a:pPr lvl="1"/>
            <a:endParaRPr lang="en-US" dirty="0"/>
          </a:p>
          <a:p>
            <a:r>
              <a:rPr lang="en-US" dirty="0" smtClean="0"/>
              <a:t>Bacteria are found living on plastic in the oceans – </a:t>
            </a:r>
            <a:r>
              <a:rPr lang="en-US" b="1" dirty="0" smtClean="0"/>
              <a:t>Plastic serves as a habitat! </a:t>
            </a:r>
          </a:p>
          <a:p>
            <a:endParaRPr lang="en-US" dirty="0" smtClean="0"/>
          </a:p>
          <a:p>
            <a:r>
              <a:rPr lang="en-US" dirty="0" smtClean="0"/>
              <a:t>Plastic is a long-lasting substrate that moves with ocean currents – </a:t>
            </a:r>
            <a:r>
              <a:rPr lang="en-US" b="1" dirty="0" smtClean="0"/>
              <a:t>Transport of bacteria! </a:t>
            </a:r>
            <a:endParaRPr lang="en-US" b="1" dirty="0"/>
          </a:p>
        </p:txBody>
      </p:sp>
      <p:pic>
        <p:nvPicPr>
          <p:cNvPr id="5" name="Picture 4" descr="r2003_PSTO_BFIN3STEPS.feature blur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47" y="3053376"/>
            <a:ext cx="8229601" cy="3661081"/>
          </a:xfrm>
          <a:prstGeom prst="rect">
            <a:avLst/>
          </a:prstGeom>
        </p:spPr>
      </p:pic>
      <p:pic>
        <p:nvPicPr>
          <p:cNvPr id="6" name="Picture 5" descr="plastic-bottle-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003" y="418810"/>
            <a:ext cx="4441950" cy="2498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7237348-3x2-940x6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11"/>
            <a:ext cx="4053491" cy="2730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9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1120</Words>
  <Application>Microsoft Office PowerPoint</Application>
  <PresentationFormat>On-screen Show (4:3)</PresentationFormat>
  <Paragraphs>199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Plastics</vt:lpstr>
      <vt:lpstr>PowerPoint Presentation</vt:lpstr>
      <vt:lpstr>PowerPoint Presentation</vt:lpstr>
      <vt:lpstr>Microplastics </vt:lpstr>
      <vt:lpstr>PowerPoint Presentation</vt:lpstr>
      <vt:lpstr>“Great Pacific Garbage Patch”</vt:lpstr>
      <vt:lpstr>5 Gyres</vt:lpstr>
      <vt:lpstr>Why is plastic pollution a problem?</vt:lpstr>
      <vt:lpstr>What about bacteria?</vt:lpstr>
      <vt:lpstr>Vibrio</vt:lpstr>
      <vt:lpstr>Scientific Method </vt:lpstr>
      <vt:lpstr>Our Hypothesis </vt:lpstr>
      <vt:lpstr>Plastics and microplastics as vectors for bacteria and human pathogens</vt:lpstr>
      <vt:lpstr>Overview of work</vt:lpstr>
      <vt:lpstr>Overview of work</vt:lpstr>
      <vt:lpstr>Graphing</vt:lpstr>
      <vt:lpstr>Graphing</vt:lpstr>
      <vt:lpstr>Example</vt:lpstr>
      <vt:lpstr>Questions?</vt:lpstr>
      <vt:lpstr>Take Home Craft</vt:lpstr>
      <vt:lpstr>Take Home Craft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Amanda Laverty</dc:creator>
  <cp:lastModifiedBy>Lisa Ayers Lawrence</cp:lastModifiedBy>
  <cp:revision>90</cp:revision>
  <dcterms:created xsi:type="dcterms:W3CDTF">2016-05-02T14:24:22Z</dcterms:created>
  <dcterms:modified xsi:type="dcterms:W3CDTF">2017-08-28T19:10:59Z</dcterms:modified>
</cp:coreProperties>
</file>